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56" r:id="rId2"/>
    <p:sldId id="258" r:id="rId3"/>
    <p:sldId id="302" r:id="rId4"/>
    <p:sldId id="275" r:id="rId5"/>
    <p:sldId id="272" r:id="rId6"/>
    <p:sldId id="283" r:id="rId7"/>
    <p:sldId id="273" r:id="rId8"/>
    <p:sldId id="304" r:id="rId9"/>
    <p:sldId id="285" r:id="rId10"/>
    <p:sldId id="305" r:id="rId11"/>
    <p:sldId id="291" r:id="rId12"/>
    <p:sldId id="306" r:id="rId13"/>
    <p:sldId id="294" r:id="rId14"/>
    <p:sldId id="303" r:id="rId15"/>
    <p:sldId id="311" r:id="rId16"/>
    <p:sldId id="301" r:id="rId17"/>
    <p:sldId id="277" r:id="rId18"/>
    <p:sldId id="280" r:id="rId19"/>
    <p:sldId id="307" r:id="rId20"/>
    <p:sldId id="298" r:id="rId21"/>
    <p:sldId id="300" r:id="rId22"/>
    <p:sldId id="308" r:id="rId23"/>
    <p:sldId id="310" r:id="rId24"/>
    <p:sldId id="257" r:id="rId25"/>
    <p:sldId id="262" r:id="rId26"/>
    <p:sldId id="266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42" autoAdjust="0"/>
    <p:restoredTop sz="86404" autoAdjust="0"/>
  </p:normalViewPr>
  <p:slideViewPr>
    <p:cSldViewPr snapToGrid="0" snapToObjects="1">
      <p:cViewPr varScale="1">
        <p:scale>
          <a:sx n="150" d="100"/>
          <a:sy n="150" d="100"/>
        </p:scale>
        <p:origin x="2968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392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11.xml"/><Relationship Id="rId1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500AB-40DB-3649-A254-E91FF5C008D8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DA69C-5751-4C49-B0D9-083E10D9E7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54582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gif>
</file>

<file path=ppt/media/image33.jpeg>
</file>

<file path=ppt/media/image34.png>
</file>

<file path=ppt/media/image35.png>
</file>

<file path=ppt/media/image36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54808B-C6D3-4F4E-9F6E-D9149D4F9C09}" type="datetimeFigureOut">
              <a:rPr lang="en-US" smtClean="0"/>
              <a:t>12/29/22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8A005-2D3D-9B42-BFBD-F7AF9A8AB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8105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669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563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583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19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368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8197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45632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5816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set of mRNA transcripts produced in a particular cell or tissue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9480CA-12A1-5F4F-9420-84776E456B5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2148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9480CA-12A1-5F4F-9420-84776E456B5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214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124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718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988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5615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4398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52756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4937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9843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44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252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science</a:t>
            </a:r>
            <a:r>
              <a:rPr lang="en-US" baseline="0" dirty="0"/>
              <a:t> specifically on biological field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684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085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45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763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3402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867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67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A9AD290-F7C3-D147-A65A-A873B6B8CB8A}" type="slidenum">
              <a:rPr lang="en-US" sz="1200">
                <a:latin typeface="Calibri" charset="0"/>
              </a:rPr>
              <a:pPr eaLnBrk="1" hangingPunct="1"/>
              <a:t>9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35772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49865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635AB-F2BA-5949-B83E-329EC452D42A}" type="datetime1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043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D81A9-3597-9941-8C4D-52E6D9EC7550}" type="datetime1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851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BB9B-C3AA-7749-89C6-E32B590214A2}" type="datetime1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53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2B88-27CB-174D-86CB-5F5162996DC4}" type="datetime1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82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F93A4-51B8-184E-9CDC-32F14663D043}" type="datetime1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67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EB62F-79A6-834F-AF89-47B413EFCD00}" type="datetime1">
              <a:rPr lang="en-US" smtClean="0"/>
              <a:t>12/29/22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54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F3F0A-8441-A94E-9DFE-B2F200159960}" type="datetime1">
              <a:rPr lang="en-US" smtClean="0"/>
              <a:t>12/29/22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96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F390-AFCB-6B4C-A073-93A0E3CE1A2E}" type="datetime1">
              <a:rPr lang="en-US" smtClean="0"/>
              <a:t>12/29/22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10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3EFF7-B6EC-5E47-A88C-510064A0B03C}" type="datetime1">
              <a:rPr lang="en-US" smtClean="0"/>
              <a:t>12/29/22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66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DD7BC-4D9B-A741-A024-274455EB2340}" type="datetime1">
              <a:rPr lang="en-US" smtClean="0"/>
              <a:t>12/29/22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291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03580-C820-594B-9A85-E3EBC615AD0A}" type="datetime1">
              <a:rPr lang="en-US" smtClean="0"/>
              <a:t>12/29/22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49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29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4876"/>
            <a:ext cx="8229600" cy="474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D473E-7391-144A-9568-07F2D66BB230}" type="datetime1">
              <a:rPr lang="en-US" smtClean="0"/>
              <a:t>12/29/22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070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ksu.zoom.us/j/8468443307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u3zhenlab/teaching/tree/master/PLPTH813Bioinformatis/2021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41411"/>
            <a:ext cx="7772400" cy="1868508"/>
          </a:xfrm>
        </p:spPr>
        <p:txBody>
          <a:bodyPr>
            <a:normAutofit/>
          </a:bodyPr>
          <a:lstStyle/>
          <a:p>
            <a:r>
              <a:rPr lang="en-US" sz="36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Overview</a:t>
            </a:r>
            <a:br>
              <a:rPr lang="en-US" sz="32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br>
              <a:rPr lang="en-US" sz="28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Bioinformatics Applications (PLPTH813)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4516" y="4120532"/>
            <a:ext cx="6400800" cy="1752600"/>
          </a:xfrm>
        </p:spPr>
        <p:txBody>
          <a:bodyPr>
            <a:normAutofit/>
          </a:bodyPr>
          <a:lstStyle/>
          <a:p>
            <a:r>
              <a:rPr lang="en-US" sz="28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Sanzhen Liu</a:t>
            </a:r>
          </a:p>
          <a:p>
            <a:endParaRPr lang="en-US" sz="2800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28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1/17/2023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5541" y="140063"/>
            <a:ext cx="8369314" cy="10727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halkduster"/>
                <a:cs typeface="Chalkduster"/>
              </a:rPr>
              <a:t>Welcome to Bioinformatics Applications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Chalkduster"/>
                <a:cs typeface="Chalkduster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halkduster"/>
                <a:cs typeface="Chalkduster"/>
              </a:rPr>
              <a:t>Spring 2023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14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D37A64-0A9D-2B46-B9D4-98C929F7E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50AA34A-C82D-2A4F-8EC7-32DF191EEAA4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>
            <a:normAutofit/>
          </a:bodyPr>
          <a:lstStyle/>
          <a:p>
            <a:r>
              <a:rPr lang="en-US" sz="3600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Sequence</a:t>
            </a:r>
            <a:r>
              <a:rPr lang="en-US" sz="3600" b="1" baseline="0" dirty="0">
                <a:latin typeface="Calibri Light" panose="020F0302020204030204" pitchFamily="34" charset="0"/>
                <a:cs typeface="Calibri Light" panose="020F0302020204030204" pitchFamily="34" charset="0"/>
              </a:rPr>
              <a:t> “populations”</a:t>
            </a:r>
            <a:endParaRPr lang="en-US" sz="3600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7" name="Picture 6" descr="Logo&#10;&#10;Description automatically generated with medium confidence">
            <a:extLst>
              <a:ext uri="{FF2B5EF4-FFF2-40B4-BE49-F238E27FC236}">
                <a16:creationId xmlns:a16="http://schemas.microsoft.com/office/drawing/2014/main" id="{9FE84BB4-10AF-A244-86A8-42A349BBD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967" y="3163602"/>
            <a:ext cx="6896622" cy="969364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64CD763-64A8-124B-99B3-B7B9B50D9C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53192" y="4823741"/>
            <a:ext cx="2964065" cy="133673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3A0B45A-5133-F24F-8F74-B817C06341F2}"/>
              </a:ext>
            </a:extLst>
          </p:cNvPr>
          <p:cNvSpPr/>
          <p:nvPr/>
        </p:nvSpPr>
        <p:spPr>
          <a:xfrm>
            <a:off x="841367" y="5076610"/>
            <a:ext cx="20393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rgbClr val="1B1B1B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SARS-CoV-2</a:t>
            </a:r>
          </a:p>
          <a:p>
            <a:pPr algn="ctr"/>
            <a:r>
              <a:rPr lang="en-US" sz="2000" dirty="0">
                <a:solidFill>
                  <a:srgbClr val="1B1B1B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(as of 1/24/2021)</a:t>
            </a:r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62C441DC-85B8-5647-AB07-E2F51C4578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367" y="1390994"/>
            <a:ext cx="6896622" cy="1142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0468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>
          <a:xfrm>
            <a:off x="1592263" y="274638"/>
            <a:ext cx="5888037" cy="581210"/>
          </a:xfrm>
        </p:spPr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Comparative genomics (I)</a:t>
            </a:r>
            <a:endParaRPr lang="en-US" b="0" i="0" dirty="0"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  <p:sp>
        <p:nvSpPr>
          <p:cNvPr id="34818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0543A37-B467-6B4B-862B-EDA5B5E9D4F5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11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4819" name="TextBox 5"/>
          <p:cNvSpPr txBox="1">
            <a:spLocks noChangeArrowheads="1"/>
          </p:cNvSpPr>
          <p:nvPr/>
        </p:nvSpPr>
        <p:spPr bwMode="auto">
          <a:xfrm>
            <a:off x="7239684" y="4516655"/>
            <a:ext cx="1096963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000" dirty="0" err="1"/>
              <a:t>www.flickr.com</a:t>
            </a:r>
            <a:r>
              <a:rPr lang="en-US" sz="1000" dirty="0"/>
              <a:t>/</a:t>
            </a:r>
          </a:p>
        </p:txBody>
      </p:sp>
      <p:pic>
        <p:nvPicPr>
          <p:cNvPr id="3" name="Picture 2" descr="Screenshot 2019-01-20 18.26.4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85" y="855848"/>
            <a:ext cx="7105212" cy="36608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7285" y="4890963"/>
            <a:ext cx="5202797" cy="1477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Remarkable variation in maize genome structure at the </a:t>
            </a:r>
            <a:r>
              <a:rPr lang="en-US" sz="2400" i="1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bz</a:t>
            </a: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 locus</a:t>
            </a:r>
          </a:p>
          <a:p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PNAS, 2006, 103:17644-49</a:t>
            </a:r>
          </a:p>
        </p:txBody>
      </p:sp>
      <p:pic>
        <p:nvPicPr>
          <p:cNvPr id="5" name="Picture 4" descr="Screenshot 2019-01-20 22.50.2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441" y="4379424"/>
            <a:ext cx="3258231" cy="220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27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1798-713C-0F47-B11D-9B9442612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Comparative genomics (III)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23588-BE6E-B249-8A5B-EF968E3CF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12</a:t>
            </a:fld>
            <a:endParaRPr lang="en-US"/>
          </a:p>
        </p:txBody>
      </p:sp>
      <p:pic>
        <p:nvPicPr>
          <p:cNvPr id="8" name="Picture 7" descr="A picture containing food, corn, different, several&#10;&#10;Description automatically generated">
            <a:extLst>
              <a:ext uri="{FF2B5EF4-FFF2-40B4-BE49-F238E27FC236}">
                <a16:creationId xmlns:a16="http://schemas.microsoft.com/office/drawing/2014/main" id="{2B533A9B-B386-4743-A1E5-5F02643A71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046" y="1640931"/>
            <a:ext cx="2884080" cy="40017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2C546B-8AEE-9C48-AEE5-0347279AF5DD}"/>
              </a:ext>
            </a:extLst>
          </p:cNvPr>
          <p:cNvSpPr txBox="1"/>
          <p:nvPr/>
        </p:nvSpPr>
        <p:spPr>
          <a:xfrm>
            <a:off x="550606" y="6312310"/>
            <a:ext cx="2288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 et al., </a:t>
            </a:r>
            <a:r>
              <a:rPr lang="en-US" dirty="0" err="1"/>
              <a:t>BioRxiv</a:t>
            </a:r>
            <a:r>
              <a:rPr lang="en-US" dirty="0"/>
              <a:t> 2020</a:t>
            </a:r>
          </a:p>
        </p:txBody>
      </p:sp>
      <p:pic>
        <p:nvPicPr>
          <p:cNvPr id="5" name="Picture 4" descr="A picture containing text, curtain, stationary&#10;&#10;Description automatically generated">
            <a:extLst>
              <a:ext uri="{FF2B5EF4-FFF2-40B4-BE49-F238E27FC236}">
                <a16:creationId xmlns:a16="http://schemas.microsoft.com/office/drawing/2014/main" id="{B4ABFBA1-7702-7345-B32A-0EA971ECCD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850" y="1949590"/>
            <a:ext cx="5720850" cy="1479410"/>
          </a:xfrm>
          <a:prstGeom prst="rect">
            <a:avLst/>
          </a:prstGeom>
        </p:spPr>
      </p:pic>
      <p:pic>
        <p:nvPicPr>
          <p:cNvPr id="10" name="Picture 9" descr="Diagram, timeline&#10;&#10;Description automatically generated">
            <a:extLst>
              <a:ext uri="{FF2B5EF4-FFF2-40B4-BE49-F238E27FC236}">
                <a16:creationId xmlns:a16="http://schemas.microsoft.com/office/drawing/2014/main" id="{FA1525C3-4F12-8949-8CBE-AEE7DD4A90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34250" y="3856661"/>
            <a:ext cx="5720850" cy="2052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0968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E149BF6-46FA-8E4A-923A-BCB2B08FAD90}" type="slidenum">
              <a:rPr lang="en-US" sz="1200">
                <a:solidFill>
                  <a:srgbClr val="898989"/>
                </a:solidFill>
                <a:latin typeface="Optima" charset="0"/>
                <a:cs typeface="Optima" charset="0"/>
              </a:rPr>
              <a:pPr eaLnBrk="1" hangingPunct="1"/>
              <a:t>13</a:t>
            </a:fld>
            <a:endParaRPr lang="en-US" sz="1200">
              <a:solidFill>
                <a:srgbClr val="898989"/>
              </a:solidFill>
              <a:latin typeface="Optima" charset="0"/>
              <a:cs typeface="Optima" charset="0"/>
            </a:endParaRPr>
          </a:p>
        </p:txBody>
      </p:sp>
      <p:sp>
        <p:nvSpPr>
          <p:cNvPr id="37890" name="TextBox 9"/>
          <p:cNvSpPr txBox="1">
            <a:spLocks noChangeArrowheads="1"/>
          </p:cNvSpPr>
          <p:nvPr/>
        </p:nvSpPr>
        <p:spPr bwMode="auto">
          <a:xfrm>
            <a:off x="832400" y="3424011"/>
            <a:ext cx="12366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solidFill>
                  <a:srgbClr val="595959"/>
                </a:solidFill>
                <a:latin typeface="Optima" charset="0"/>
              </a:rPr>
              <a:t>Sequences</a:t>
            </a:r>
          </a:p>
        </p:txBody>
      </p:sp>
      <p:sp>
        <p:nvSpPr>
          <p:cNvPr id="37891" name="TextBox 10"/>
          <p:cNvSpPr txBox="1">
            <a:spLocks noChangeArrowheads="1"/>
          </p:cNvSpPr>
          <p:nvPr/>
        </p:nvSpPr>
        <p:spPr bwMode="auto">
          <a:xfrm>
            <a:off x="832400" y="1506311"/>
            <a:ext cx="11731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solidFill>
                  <a:srgbClr val="632523"/>
                </a:solidFill>
                <a:latin typeface="Optima" charset="0"/>
              </a:rPr>
              <a:t>Reference</a:t>
            </a:r>
          </a:p>
        </p:txBody>
      </p:sp>
      <p:sp>
        <p:nvSpPr>
          <p:cNvPr id="37892" name="Title 13"/>
          <p:cNvSpPr>
            <a:spLocks noGrp="1"/>
          </p:cNvSpPr>
          <p:nvPr>
            <p:ph type="title"/>
          </p:nvPr>
        </p:nvSpPr>
        <p:spPr>
          <a:xfrm>
            <a:off x="281277" y="274638"/>
            <a:ext cx="8556625" cy="772987"/>
          </a:xfrm>
        </p:spPr>
        <p:txBody>
          <a:bodyPr>
            <a:noAutofit/>
          </a:bodyPr>
          <a:lstStyle/>
          <a:p>
            <a:r>
              <a:rPr lang="en-US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NGS is changing the way to discover genetic variants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105575" y="1506311"/>
            <a:ext cx="6078832" cy="400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chemeClr val="accent2">
                    <a:lumMod val="50000"/>
                  </a:schemeClr>
                </a:solidFill>
                <a:ea typeface="ＭＳ Ｐゴシック" charset="-128"/>
                <a:cs typeface="ＭＳ Ｐゴシック" charset="-128"/>
              </a:rPr>
              <a:t>ATCGCTGCCGATCTGCGTCATACGGAATCGTCGGCTTCAG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05575" y="1938111"/>
            <a:ext cx="6078832" cy="37856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endParaRPr lang="en-US" sz="2000" dirty="0">
              <a:solidFill>
                <a:schemeClr val="bg1">
                  <a:lumMod val="65000"/>
                </a:schemeClr>
              </a:solidFill>
              <a:ea typeface="ＭＳ Ｐゴシック" charset="-128"/>
              <a:cs typeface="ＭＳ Ｐゴシック" charset="-128"/>
            </a:endParaRPr>
          </a:p>
          <a:p>
            <a:pPr>
              <a:defRPr/>
            </a:pPr>
            <a:r>
              <a:rPr lang="en-US" sz="2000" dirty="0">
                <a:solidFill>
                  <a:srgbClr val="984807"/>
                </a:solidFill>
                <a:ea typeface="ＭＳ Ｐゴシック" charset="-128"/>
                <a:cs typeface="ＭＳ Ｐゴシック" charset="-128"/>
              </a:rPr>
              <a:t>-------------------------------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rgbClr val="984807"/>
                </a:solidFill>
                <a:ea typeface="ＭＳ Ｐゴシック" charset="-128"/>
                <a:cs typeface="ＭＳ Ｐゴシック" charset="-128"/>
              </a:rPr>
              <a:t>/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rgbClr val="984807"/>
                </a:solidFill>
                <a:ea typeface="ＭＳ Ｐゴシック" charset="-128"/>
                <a:cs typeface="ＭＳ Ｐゴシック" charset="-128"/>
              </a:rPr>
              <a:t>-------------------------------------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2400" y="5313136"/>
            <a:ext cx="1160462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Optima"/>
                <a:ea typeface="ＭＳ Ｐゴシック" charset="-128"/>
                <a:cs typeface="Optima"/>
              </a:rPr>
              <a:t>Genotype</a:t>
            </a:r>
          </a:p>
        </p:txBody>
      </p:sp>
    </p:spTree>
    <p:extLst>
      <p:ext uri="{BB962C8B-B14F-4D97-AF65-F5344CB8AC3E}">
        <p14:creationId xmlns:p14="http://schemas.microsoft.com/office/powerpoint/2010/main" val="3476569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Phylogeny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09" y="1369790"/>
            <a:ext cx="3357933" cy="3649927"/>
          </a:xfrm>
          <a:prstGeom prst="rect">
            <a:avLst/>
          </a:prstGeom>
        </p:spPr>
      </p:pic>
      <p:pic>
        <p:nvPicPr>
          <p:cNvPr id="7" name="Picture 6" descr="Screenshot 2019-01-23 21.46.4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218" y="1369791"/>
            <a:ext cx="4117582" cy="33346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53E237-1A98-664A-8C78-BED028908996}"/>
              </a:ext>
            </a:extLst>
          </p:cNvPr>
          <p:cNvSpPr txBox="1"/>
          <p:nvPr/>
        </p:nvSpPr>
        <p:spPr>
          <a:xfrm>
            <a:off x="115053" y="5488209"/>
            <a:ext cx="90289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in-class project: how to build a phylogenetic tree from sequencing data</a:t>
            </a:r>
          </a:p>
        </p:txBody>
      </p:sp>
    </p:spTree>
    <p:extLst>
      <p:ext uri="{BB962C8B-B14F-4D97-AF65-F5344CB8AC3E}">
        <p14:creationId xmlns:p14="http://schemas.microsoft.com/office/powerpoint/2010/main" val="27754953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20AEB-D6CA-4C43-AB67-70D78F739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Connect genotype with phenotype (I)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657FAC-79C7-3640-82A0-F5776A30B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15</a:t>
            </a:fld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04A950D-B4E8-8C49-86AB-A2106FB417EE}"/>
              </a:ext>
            </a:extLst>
          </p:cNvPr>
          <p:cNvSpPr/>
          <p:nvPr/>
        </p:nvSpPr>
        <p:spPr>
          <a:xfrm rot="16200000">
            <a:off x="4947023" y="2138326"/>
            <a:ext cx="711393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9FCDE46-C632-F94F-B7F9-F2C5615A8C7C}"/>
              </a:ext>
            </a:extLst>
          </p:cNvPr>
          <p:cNvSpPr/>
          <p:nvPr/>
        </p:nvSpPr>
        <p:spPr>
          <a:xfrm rot="16200000">
            <a:off x="4016786" y="2124010"/>
            <a:ext cx="711392" cy="1185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D288DB2-20E0-B64A-ACEC-E4DD662E94BF}"/>
              </a:ext>
            </a:extLst>
          </p:cNvPr>
          <p:cNvSpPr/>
          <p:nvPr/>
        </p:nvSpPr>
        <p:spPr>
          <a:xfrm rot="16200000">
            <a:off x="3855947" y="2124008"/>
            <a:ext cx="711392" cy="1185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314519F-7EF5-6442-B424-D7B618C49864}"/>
              </a:ext>
            </a:extLst>
          </p:cNvPr>
          <p:cNvSpPr/>
          <p:nvPr/>
        </p:nvSpPr>
        <p:spPr>
          <a:xfrm rot="16200000">
            <a:off x="5099423" y="2138492"/>
            <a:ext cx="711393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B9A812A-4366-EB43-80D8-8C2DD6C5B7F7}"/>
              </a:ext>
            </a:extLst>
          </p:cNvPr>
          <p:cNvGrpSpPr/>
          <p:nvPr/>
        </p:nvGrpSpPr>
        <p:grpSpPr>
          <a:xfrm>
            <a:off x="4191641" y="4061324"/>
            <a:ext cx="269873" cy="725878"/>
            <a:chOff x="4118306" y="2810142"/>
            <a:chExt cx="269873" cy="725878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ECD59D3-59A1-9E43-958C-D70DA944AD2C}"/>
                </a:ext>
              </a:extLst>
            </p:cNvPr>
            <p:cNvGrpSpPr/>
            <p:nvPr/>
          </p:nvGrpSpPr>
          <p:grpSpPr>
            <a:xfrm rot="16200000">
              <a:off x="3814104" y="3114345"/>
              <a:ext cx="725877" cy="117473"/>
              <a:chOff x="5528733" y="2791016"/>
              <a:chExt cx="2887137" cy="118534"/>
            </a:xfrm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408925CE-F4B3-BB40-8956-C64FD5309B83}"/>
                  </a:ext>
                </a:extLst>
              </p:cNvPr>
              <p:cNvSpPr/>
              <p:nvPr/>
            </p:nvSpPr>
            <p:spPr>
              <a:xfrm>
                <a:off x="5528733" y="2792088"/>
                <a:ext cx="1758111" cy="117462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C331824F-EC1F-AF40-BF26-5F22EA1CE361}"/>
                  </a:ext>
                </a:extLst>
              </p:cNvPr>
              <p:cNvSpPr/>
              <p:nvPr/>
            </p:nvSpPr>
            <p:spPr>
              <a:xfrm>
                <a:off x="7009652" y="2791016"/>
                <a:ext cx="1406218" cy="118534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C24681D-C7EF-0F45-8C59-839D9F863FD3}"/>
                </a:ext>
              </a:extLst>
            </p:cNvPr>
            <p:cNvGrpSpPr/>
            <p:nvPr/>
          </p:nvGrpSpPr>
          <p:grpSpPr>
            <a:xfrm rot="16200000">
              <a:off x="3966504" y="3114344"/>
              <a:ext cx="725877" cy="117473"/>
              <a:chOff x="5528733" y="2791016"/>
              <a:chExt cx="2887137" cy="118534"/>
            </a:xfrm>
          </p:grpSpPr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2D5AE6DD-6ED8-4647-8F34-14D019FC28F5}"/>
                  </a:ext>
                </a:extLst>
              </p:cNvPr>
              <p:cNvSpPr/>
              <p:nvPr/>
            </p:nvSpPr>
            <p:spPr>
              <a:xfrm>
                <a:off x="5528733" y="2792088"/>
                <a:ext cx="1758111" cy="117462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F1A9006F-1E02-4741-94DB-BFF18D07A25C}"/>
                  </a:ext>
                </a:extLst>
              </p:cNvPr>
              <p:cNvSpPr/>
              <p:nvPr/>
            </p:nvSpPr>
            <p:spPr>
              <a:xfrm>
                <a:off x="7009652" y="2791016"/>
                <a:ext cx="1406218" cy="118534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4E66C12-3D4A-6041-B2F0-2BD9E981ED45}"/>
              </a:ext>
            </a:extLst>
          </p:cNvPr>
          <p:cNvGrpSpPr/>
          <p:nvPr/>
        </p:nvGrpSpPr>
        <p:grpSpPr>
          <a:xfrm>
            <a:off x="3164716" y="4061325"/>
            <a:ext cx="270935" cy="711559"/>
            <a:chOff x="2882893" y="2810143"/>
            <a:chExt cx="270935" cy="711559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03B7388-20ED-434D-8633-48D8206F3548}"/>
                </a:ext>
              </a:extLst>
            </p:cNvPr>
            <p:cNvGrpSpPr/>
            <p:nvPr/>
          </p:nvGrpSpPr>
          <p:grpSpPr>
            <a:xfrm rot="16200000">
              <a:off x="2586381" y="3106655"/>
              <a:ext cx="711559" cy="118535"/>
              <a:chOff x="5528733" y="2580422"/>
              <a:chExt cx="2887133" cy="118533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AA714CAD-661F-034E-B7E7-6CFA8B737E6A}"/>
                  </a:ext>
                </a:extLst>
              </p:cNvPr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D8A6C0A3-1883-484C-BAE5-3A5D0E56BC99}"/>
                  </a:ext>
                </a:extLst>
              </p:cNvPr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8B81E6D-7574-1742-96D8-FCACE37D81A3}"/>
                </a:ext>
              </a:extLst>
            </p:cNvPr>
            <p:cNvGrpSpPr/>
            <p:nvPr/>
          </p:nvGrpSpPr>
          <p:grpSpPr>
            <a:xfrm rot="16200000">
              <a:off x="2738781" y="3106655"/>
              <a:ext cx="711559" cy="118535"/>
              <a:chOff x="5528733" y="2580422"/>
              <a:chExt cx="2887133" cy="118533"/>
            </a:xfrm>
          </p:grpSpPr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320C4272-F536-064E-A224-964E10F7B331}"/>
                  </a:ext>
                </a:extLst>
              </p:cNvPr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B1AE4F60-5CF2-2449-A775-E4B8EBC67CC0}"/>
                  </a:ext>
                </a:extLst>
              </p:cNvPr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FE37A9E-32C4-D446-9FAA-384F87A1E654}"/>
              </a:ext>
            </a:extLst>
          </p:cNvPr>
          <p:cNvGrpSpPr/>
          <p:nvPr/>
        </p:nvGrpSpPr>
        <p:grpSpPr>
          <a:xfrm>
            <a:off x="6244433" y="4061324"/>
            <a:ext cx="270938" cy="698748"/>
            <a:chOff x="5962610" y="2810142"/>
            <a:chExt cx="270938" cy="69874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A330ABF-E264-BB46-8B28-193C93CB9A91}"/>
                </a:ext>
              </a:extLst>
            </p:cNvPr>
            <p:cNvGrpSpPr/>
            <p:nvPr/>
          </p:nvGrpSpPr>
          <p:grpSpPr>
            <a:xfrm>
              <a:off x="5962610" y="2810142"/>
              <a:ext cx="118538" cy="698748"/>
              <a:chOff x="5962610" y="2980134"/>
              <a:chExt cx="118538" cy="698748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20E24B2A-81D2-B74F-BB5B-D6804CCB6595}"/>
                  </a:ext>
                </a:extLst>
              </p:cNvPr>
              <p:cNvGrpSpPr/>
              <p:nvPr/>
            </p:nvGrpSpPr>
            <p:grpSpPr>
              <a:xfrm rot="16200000">
                <a:off x="5827971" y="3425704"/>
                <a:ext cx="387818" cy="118537"/>
                <a:chOff x="5528737" y="2580422"/>
                <a:chExt cx="1573562" cy="118535"/>
              </a:xfrm>
            </p:grpSpPr>
            <p:sp>
              <p:nvSpPr>
                <p:cNvPr id="32" name="Rounded Rectangle 31">
                  <a:extLst>
                    <a:ext uri="{FF2B5EF4-FFF2-40B4-BE49-F238E27FC236}">
                      <a16:creationId xmlns:a16="http://schemas.microsoft.com/office/drawing/2014/main" id="{81D1CC0D-70CE-7340-BA6A-C95A95A51984}"/>
                    </a:ext>
                  </a:extLst>
                </p:cNvPr>
                <p:cNvSpPr/>
                <p:nvPr/>
              </p:nvSpPr>
              <p:spPr>
                <a:xfrm>
                  <a:off x="5528737" y="2580422"/>
                  <a:ext cx="976582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ounded Rectangle 32">
                  <a:extLst>
                    <a:ext uri="{FF2B5EF4-FFF2-40B4-BE49-F238E27FC236}">
                      <a16:creationId xmlns:a16="http://schemas.microsoft.com/office/drawing/2014/main" id="{6317886B-F224-5B44-B336-B45C17A70A8D}"/>
                    </a:ext>
                  </a:extLst>
                </p:cNvPr>
                <p:cNvSpPr/>
                <p:nvPr/>
              </p:nvSpPr>
              <p:spPr>
                <a:xfrm>
                  <a:off x="6458832" y="2580422"/>
                  <a:ext cx="643467" cy="118533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DE7C5F6C-510B-2949-9799-01268C75D8AA}"/>
                  </a:ext>
                </a:extLst>
              </p:cNvPr>
              <p:cNvSpPr/>
              <p:nvPr/>
            </p:nvSpPr>
            <p:spPr>
              <a:xfrm rot="16200000">
                <a:off x="5858670" y="3084074"/>
                <a:ext cx="326418" cy="11853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D1BFF90-7BBC-2C44-A0F3-48EFA4D51AEF}"/>
                </a:ext>
              </a:extLst>
            </p:cNvPr>
            <p:cNvGrpSpPr/>
            <p:nvPr/>
          </p:nvGrpSpPr>
          <p:grpSpPr>
            <a:xfrm>
              <a:off x="6115010" y="2810142"/>
              <a:ext cx="118538" cy="698748"/>
              <a:chOff x="6115010" y="2991776"/>
              <a:chExt cx="118538" cy="698748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A95666ED-6225-F541-A48F-A40E90497F53}"/>
                  </a:ext>
                </a:extLst>
              </p:cNvPr>
              <p:cNvGrpSpPr/>
              <p:nvPr/>
            </p:nvGrpSpPr>
            <p:grpSpPr>
              <a:xfrm rot="16200000">
                <a:off x="5980371" y="3437346"/>
                <a:ext cx="387818" cy="118537"/>
                <a:chOff x="5528737" y="2580422"/>
                <a:chExt cx="1573562" cy="118535"/>
              </a:xfrm>
            </p:grpSpPr>
            <p:sp>
              <p:nvSpPr>
                <p:cNvPr id="28" name="Rounded Rectangle 27">
                  <a:extLst>
                    <a:ext uri="{FF2B5EF4-FFF2-40B4-BE49-F238E27FC236}">
                      <a16:creationId xmlns:a16="http://schemas.microsoft.com/office/drawing/2014/main" id="{18A980C7-2E20-074E-A6C7-A4FA8DC2FE3A}"/>
                    </a:ext>
                  </a:extLst>
                </p:cNvPr>
                <p:cNvSpPr/>
                <p:nvPr/>
              </p:nvSpPr>
              <p:spPr>
                <a:xfrm>
                  <a:off x="5528737" y="2580422"/>
                  <a:ext cx="976582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ounded Rectangle 28">
                  <a:extLst>
                    <a:ext uri="{FF2B5EF4-FFF2-40B4-BE49-F238E27FC236}">
                      <a16:creationId xmlns:a16="http://schemas.microsoft.com/office/drawing/2014/main" id="{8A8800F6-44CD-C04B-BE6C-15A6C4F98158}"/>
                    </a:ext>
                  </a:extLst>
                </p:cNvPr>
                <p:cNvSpPr/>
                <p:nvPr/>
              </p:nvSpPr>
              <p:spPr>
                <a:xfrm>
                  <a:off x="6458832" y="2580422"/>
                  <a:ext cx="643467" cy="118533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356DA642-577E-DC47-B12C-A51834DF471C}"/>
                  </a:ext>
                </a:extLst>
              </p:cNvPr>
              <p:cNvSpPr/>
              <p:nvPr/>
            </p:nvSpPr>
            <p:spPr>
              <a:xfrm rot="16200000">
                <a:off x="6011070" y="3095716"/>
                <a:ext cx="326418" cy="11853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B4E61FA-5E86-A746-B7D8-B46671D578A4}"/>
              </a:ext>
            </a:extLst>
          </p:cNvPr>
          <p:cNvGrpSpPr/>
          <p:nvPr/>
        </p:nvGrpSpPr>
        <p:grpSpPr>
          <a:xfrm>
            <a:off x="5217504" y="4061324"/>
            <a:ext cx="270938" cy="722959"/>
            <a:chOff x="4968866" y="2810142"/>
            <a:chExt cx="270938" cy="722959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45C2C52-2EE4-3144-8FAA-B570BD426F8D}"/>
                </a:ext>
              </a:extLst>
            </p:cNvPr>
            <p:cNvGrpSpPr/>
            <p:nvPr/>
          </p:nvGrpSpPr>
          <p:grpSpPr>
            <a:xfrm>
              <a:off x="4968866" y="2810142"/>
              <a:ext cx="118538" cy="722959"/>
              <a:chOff x="4968866" y="2986203"/>
              <a:chExt cx="118538" cy="722959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3A9FD69-082B-F443-9820-98859B8E56B9}"/>
                  </a:ext>
                </a:extLst>
              </p:cNvPr>
              <p:cNvGrpSpPr/>
              <p:nvPr/>
            </p:nvGrpSpPr>
            <p:grpSpPr>
              <a:xfrm rot="16200000">
                <a:off x="4760385" y="3194684"/>
                <a:ext cx="535500" cy="118537"/>
                <a:chOff x="6243086" y="2580422"/>
                <a:chExt cx="2172780" cy="118535"/>
              </a:xfrm>
            </p:grpSpPr>
            <p:sp>
              <p:nvSpPr>
                <p:cNvPr id="43" name="Rounded Rectangle 42">
                  <a:extLst>
                    <a:ext uri="{FF2B5EF4-FFF2-40B4-BE49-F238E27FC236}">
                      <a16:creationId xmlns:a16="http://schemas.microsoft.com/office/drawing/2014/main" id="{6266136E-A1AB-1540-9EF9-88F5620FFCFB}"/>
                    </a:ext>
                  </a:extLst>
                </p:cNvPr>
                <p:cNvSpPr/>
                <p:nvPr/>
              </p:nvSpPr>
              <p:spPr>
                <a:xfrm>
                  <a:off x="6243086" y="2580422"/>
                  <a:ext cx="1639390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ounded Rectangle 43">
                  <a:extLst>
                    <a:ext uri="{FF2B5EF4-FFF2-40B4-BE49-F238E27FC236}">
                      <a16:creationId xmlns:a16="http://schemas.microsoft.com/office/drawing/2014/main" id="{2C5FC8BB-B844-7D40-BA4D-A217534531D1}"/>
                    </a:ext>
                  </a:extLst>
                </p:cNvPr>
                <p:cNvSpPr/>
                <p:nvPr/>
              </p:nvSpPr>
              <p:spPr>
                <a:xfrm>
                  <a:off x="7398819" y="2580423"/>
                  <a:ext cx="1017047" cy="118534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86032FF6-C324-F545-BD99-637F4DDFDFE8}"/>
                  </a:ext>
                </a:extLst>
              </p:cNvPr>
              <p:cNvSpPr/>
              <p:nvPr/>
            </p:nvSpPr>
            <p:spPr>
              <a:xfrm rot="16200000">
                <a:off x="4892653" y="3514410"/>
                <a:ext cx="270966" cy="118537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62002666-A904-A542-9493-22CF40092D17}"/>
                </a:ext>
              </a:extLst>
            </p:cNvPr>
            <p:cNvGrpSpPr/>
            <p:nvPr/>
          </p:nvGrpSpPr>
          <p:grpSpPr>
            <a:xfrm>
              <a:off x="5121266" y="2810142"/>
              <a:ext cx="118538" cy="722959"/>
              <a:chOff x="5121266" y="3138603"/>
              <a:chExt cx="118538" cy="722959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EAAC7FEC-B45C-304D-9AC0-0FDC2E59F350}"/>
                  </a:ext>
                </a:extLst>
              </p:cNvPr>
              <p:cNvGrpSpPr/>
              <p:nvPr/>
            </p:nvGrpSpPr>
            <p:grpSpPr>
              <a:xfrm rot="16200000">
                <a:off x="4912785" y="3347084"/>
                <a:ext cx="535500" cy="118537"/>
                <a:chOff x="6243086" y="2580422"/>
                <a:chExt cx="2172780" cy="118535"/>
              </a:xfrm>
            </p:grpSpPr>
            <p:sp>
              <p:nvSpPr>
                <p:cNvPr id="39" name="Rounded Rectangle 38">
                  <a:extLst>
                    <a:ext uri="{FF2B5EF4-FFF2-40B4-BE49-F238E27FC236}">
                      <a16:creationId xmlns:a16="http://schemas.microsoft.com/office/drawing/2014/main" id="{89B7AFDD-2999-D94D-ACCD-9A35513A83CF}"/>
                    </a:ext>
                  </a:extLst>
                </p:cNvPr>
                <p:cNvSpPr/>
                <p:nvPr/>
              </p:nvSpPr>
              <p:spPr>
                <a:xfrm>
                  <a:off x="6243086" y="2580422"/>
                  <a:ext cx="1639390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ounded Rectangle 39">
                  <a:extLst>
                    <a:ext uri="{FF2B5EF4-FFF2-40B4-BE49-F238E27FC236}">
                      <a16:creationId xmlns:a16="http://schemas.microsoft.com/office/drawing/2014/main" id="{C8AC6FB7-4F5C-F447-8538-CD09AD078760}"/>
                    </a:ext>
                  </a:extLst>
                </p:cNvPr>
                <p:cNvSpPr/>
                <p:nvPr/>
              </p:nvSpPr>
              <p:spPr>
                <a:xfrm>
                  <a:off x="7398819" y="2580423"/>
                  <a:ext cx="1017047" cy="118534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ounded Rectangle 37">
                <a:extLst>
                  <a:ext uri="{FF2B5EF4-FFF2-40B4-BE49-F238E27FC236}">
                    <a16:creationId xmlns:a16="http://schemas.microsoft.com/office/drawing/2014/main" id="{3B7A3A4C-ECE1-3D4F-AE25-FC3C15C18BD9}"/>
                  </a:ext>
                </a:extLst>
              </p:cNvPr>
              <p:cNvSpPr/>
              <p:nvPr/>
            </p:nvSpPr>
            <p:spPr>
              <a:xfrm rot="16200000">
                <a:off x="5045053" y="3666810"/>
                <a:ext cx="270966" cy="118537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59D5194F-9A05-CA48-9609-695AB70228F4}"/>
              </a:ext>
            </a:extLst>
          </p:cNvPr>
          <p:cNvSpPr txBox="1"/>
          <p:nvPr/>
        </p:nvSpPr>
        <p:spPr>
          <a:xfrm>
            <a:off x="4658006" y="1842063"/>
            <a:ext cx="39766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X</a:t>
            </a:r>
          </a:p>
        </p:txBody>
      </p:sp>
      <p:sp>
        <p:nvSpPr>
          <p:cNvPr id="46" name="Down Arrow 45">
            <a:extLst>
              <a:ext uri="{FF2B5EF4-FFF2-40B4-BE49-F238E27FC236}">
                <a16:creationId xmlns:a16="http://schemas.microsoft.com/office/drawing/2014/main" id="{436B41B1-8D3B-E148-9779-D6FC757DD608}"/>
              </a:ext>
            </a:extLst>
          </p:cNvPr>
          <p:cNvSpPr/>
          <p:nvPr/>
        </p:nvSpPr>
        <p:spPr>
          <a:xfrm>
            <a:off x="4696726" y="2791167"/>
            <a:ext cx="309393" cy="443075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Down Arrow 46">
            <a:extLst>
              <a:ext uri="{FF2B5EF4-FFF2-40B4-BE49-F238E27FC236}">
                <a16:creationId xmlns:a16="http://schemas.microsoft.com/office/drawing/2014/main" id="{EF44DCAD-C9CF-7946-9951-0C5EEC2EC8A5}"/>
              </a:ext>
            </a:extLst>
          </p:cNvPr>
          <p:cNvSpPr/>
          <p:nvPr/>
        </p:nvSpPr>
        <p:spPr>
          <a:xfrm>
            <a:off x="4696726" y="3399022"/>
            <a:ext cx="309393" cy="405396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8704683-DC84-9F45-8017-3E127128D33D}"/>
              </a:ext>
            </a:extLst>
          </p:cNvPr>
          <p:cNvSpPr txBox="1"/>
          <p:nvPr/>
        </p:nvSpPr>
        <p:spPr>
          <a:xfrm>
            <a:off x="1413923" y="1857529"/>
            <a:ext cx="1295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Parents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3FEF8C-FA17-604B-A27A-B1C69C9633F0}"/>
              </a:ext>
            </a:extLst>
          </p:cNvPr>
          <p:cNvSpPr txBox="1"/>
          <p:nvPr/>
        </p:nvSpPr>
        <p:spPr>
          <a:xfrm>
            <a:off x="1413923" y="4130036"/>
            <a:ext cx="1383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DH lines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0D957F3-4007-1B40-9BA5-F7645D9BF2FE}"/>
              </a:ext>
            </a:extLst>
          </p:cNvPr>
          <p:cNvSpPr txBox="1"/>
          <p:nvPr/>
        </p:nvSpPr>
        <p:spPr>
          <a:xfrm>
            <a:off x="7020543" y="4083571"/>
            <a:ext cx="456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...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F7ED844-C6D4-C942-B74B-F21D2032FF97}"/>
              </a:ext>
            </a:extLst>
          </p:cNvPr>
          <p:cNvSpPr txBox="1"/>
          <p:nvPr/>
        </p:nvSpPr>
        <p:spPr>
          <a:xfrm>
            <a:off x="5055671" y="2791167"/>
            <a:ext cx="2995057" cy="991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haploid induction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ct val="80000"/>
              </a:lnSpc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genome doubling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B779A44-91E7-734C-9DE7-9813CD78C6C4}"/>
              </a:ext>
            </a:extLst>
          </p:cNvPr>
          <p:cNvSpPr txBox="1"/>
          <p:nvPr/>
        </p:nvSpPr>
        <p:spPr>
          <a:xfrm>
            <a:off x="1916291" y="5571818"/>
            <a:ext cx="5870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Map QTL using phenotype and genotype data</a:t>
            </a:r>
          </a:p>
        </p:txBody>
      </p:sp>
    </p:spTree>
    <p:extLst>
      <p:ext uri="{BB962C8B-B14F-4D97-AF65-F5344CB8AC3E}">
        <p14:creationId xmlns:p14="http://schemas.microsoft.com/office/powerpoint/2010/main" val="3363221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2016-04-06 01.09.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1" y="1676226"/>
            <a:ext cx="8847457" cy="31022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3427" y="4886263"/>
            <a:ext cx="3805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McCarthy et al., Nature Review Genetics, 2008: 9:356-369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Connect genotype with phenotype (II)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16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C99928-8FAD-434A-87CB-89AE839DD004}"/>
              </a:ext>
            </a:extLst>
          </p:cNvPr>
          <p:cNvSpPr/>
          <p:nvPr/>
        </p:nvSpPr>
        <p:spPr>
          <a:xfrm>
            <a:off x="72151" y="1168312"/>
            <a:ext cx="70586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A Manhattan plot from Genome-wide association mapping (GWAS)</a:t>
            </a: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9E006D-8DC4-584C-921B-803FA2B60ADC}"/>
              </a:ext>
            </a:extLst>
          </p:cNvPr>
          <p:cNvSpPr txBox="1"/>
          <p:nvPr/>
        </p:nvSpPr>
        <p:spPr>
          <a:xfrm>
            <a:off x="1211175" y="5338583"/>
            <a:ext cx="67216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- To determine the genetic basis of a trait based on:</a:t>
            </a:r>
          </a:p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Genotyping data (from sequencing or other sources)</a:t>
            </a:r>
          </a:p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Phenotyping data (all kinds of trait data)</a:t>
            </a:r>
          </a:p>
        </p:txBody>
      </p:sp>
    </p:spTree>
    <p:extLst>
      <p:ext uri="{BB962C8B-B14F-4D97-AF65-F5344CB8AC3E}">
        <p14:creationId xmlns:p14="http://schemas.microsoft.com/office/powerpoint/2010/main" val="8451842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274638"/>
            <a:ext cx="4978400" cy="766762"/>
          </a:xfrm>
        </p:spPr>
        <p:txBody>
          <a:bodyPr>
            <a:normAutofit/>
          </a:bodyPr>
          <a:lstStyle/>
          <a:p>
            <a:r>
              <a:rPr lang="en-US" sz="2800" b="0" i="0" kern="1200" dirty="0"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+mj-ea"/>
                <a:cs typeface="Calibri Light" panose="020F0302020204030204" pitchFamily="34" charset="0"/>
              </a:rPr>
              <a:t>Complexity of </a:t>
            </a:r>
            <a:r>
              <a:rPr lang="en-US" sz="2800" b="0" i="0" kern="1200" dirty="0" err="1"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+mj-ea"/>
                <a:cs typeface="Calibri Light" panose="020F0302020204030204" pitchFamily="34" charset="0"/>
              </a:rPr>
              <a:t>transcriptome</a:t>
            </a:r>
            <a:r>
              <a:rPr lang="en-US" sz="32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083" y="1002071"/>
            <a:ext cx="4777633" cy="426801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6013" y="6441412"/>
            <a:ext cx="26532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/>
              <a:t>nature.com</a:t>
            </a:r>
            <a:r>
              <a:rPr lang="en-US" sz="800" dirty="0"/>
              <a:t>/</a:t>
            </a:r>
            <a:r>
              <a:rPr lang="en-US" sz="800" dirty="0" err="1"/>
              <a:t>scitable</a:t>
            </a:r>
            <a:r>
              <a:rPr lang="en-US" sz="800" dirty="0"/>
              <a:t>/</a:t>
            </a:r>
            <a:r>
              <a:rPr lang="en-US" sz="800" dirty="0" err="1"/>
              <a:t>topicpage</a:t>
            </a:r>
            <a:r>
              <a:rPr lang="en-US" sz="800" dirty="0"/>
              <a:t>/gene-expression-14121669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17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5B934-7E13-1F48-B40C-DF4F7C92E20A}"/>
              </a:ext>
            </a:extLst>
          </p:cNvPr>
          <p:cNvSpPr txBox="1"/>
          <p:nvPr/>
        </p:nvSpPr>
        <p:spPr>
          <a:xfrm>
            <a:off x="426559" y="5230761"/>
            <a:ext cx="84686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many eukaryotic organisms, the majority of genes are alternatively spliced to produce multiple transcripts, or isoforms.</a:t>
            </a:r>
          </a:p>
        </p:txBody>
      </p:sp>
    </p:spTree>
    <p:extLst>
      <p:ext uri="{BB962C8B-B14F-4D97-AF65-F5344CB8AC3E}">
        <p14:creationId xmlns:p14="http://schemas.microsoft.com/office/powerpoint/2010/main" val="19838080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Screen Shot 2015-04-25 at 3.07.1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410" y="1457543"/>
            <a:ext cx="2421414" cy="23501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191500" cy="766762"/>
          </a:xfrm>
        </p:spPr>
        <p:txBody>
          <a:bodyPr>
            <a:normAutofit/>
          </a:bodyPr>
          <a:lstStyle/>
          <a:p>
            <a:r>
              <a:rPr lang="en-US" sz="3200" b="0" i="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Transcriptome</a:t>
            </a:r>
            <a:r>
              <a:rPr lang="en-US" sz="32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 analysis</a:t>
            </a:r>
          </a:p>
        </p:txBody>
      </p:sp>
      <p:pic>
        <p:nvPicPr>
          <p:cNvPr id="8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334"/>
          <a:stretch/>
        </p:blipFill>
        <p:spPr>
          <a:xfrm>
            <a:off x="1198558" y="1457543"/>
            <a:ext cx="3123672" cy="2467669"/>
          </a:xfrm>
        </p:spPr>
      </p:pic>
      <p:sp>
        <p:nvSpPr>
          <p:cNvPr id="12" name="Rectangle 11"/>
          <p:cNvSpPr/>
          <p:nvPr/>
        </p:nvSpPr>
        <p:spPr>
          <a:xfrm>
            <a:off x="6545145" y="3575924"/>
            <a:ext cx="99806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/>
              <a:t>cragenomica.es</a:t>
            </a:r>
            <a:endParaRPr lang="en-US" sz="1000" dirty="0"/>
          </a:p>
        </p:txBody>
      </p:sp>
      <p:sp>
        <p:nvSpPr>
          <p:cNvPr id="15" name="TextBox 14"/>
          <p:cNvSpPr txBox="1"/>
          <p:nvPr/>
        </p:nvSpPr>
        <p:spPr>
          <a:xfrm>
            <a:off x="1059461" y="3925212"/>
            <a:ext cx="33393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Expression profiles in different tissues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736410" y="3873401"/>
            <a:ext cx="22493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Response to biotic stress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59461" y="4614334"/>
            <a:ext cx="74411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1. What are sequences of transcripts?</a:t>
            </a:r>
          </a:p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2. What is the expression level of each transcript?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563" y="5858933"/>
            <a:ext cx="6905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RNA-</a:t>
            </a:r>
            <a:r>
              <a:rPr lang="en-US" sz="28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Seq</a:t>
            </a:r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 addresses both questions pretty well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32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C8EFEF-8946-9645-BE43-87EF7CD98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19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FEA527-BB75-8E42-977C-5CDA3CEF1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498" y="1332449"/>
            <a:ext cx="4440267" cy="249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BF94FA-83C1-9343-B1D4-34D812843B61}"/>
              </a:ext>
            </a:extLst>
          </p:cNvPr>
          <p:cNvSpPr txBox="1"/>
          <p:nvPr/>
        </p:nvSpPr>
        <p:spPr>
          <a:xfrm>
            <a:off x="6217261" y="3695967"/>
            <a:ext cx="1435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AlphaFold</a:t>
            </a:r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Picture 4" descr="Classification of Traffic Signs Using Deep Learning">
            <a:extLst>
              <a:ext uri="{FF2B5EF4-FFF2-40B4-BE49-F238E27FC236}">
                <a16:creationId xmlns:a16="http://schemas.microsoft.com/office/drawing/2014/main" id="{3F3C5C68-3A6F-6F4D-983D-D4087C526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77" y="1359390"/>
            <a:ext cx="3200400" cy="2131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1F4AA-A779-DB4B-A647-478235909BB7}"/>
              </a:ext>
            </a:extLst>
          </p:cNvPr>
          <p:cNvSpPr txBox="1"/>
          <p:nvPr/>
        </p:nvSpPr>
        <p:spPr>
          <a:xfrm>
            <a:off x="1633457" y="3695967"/>
            <a:ext cx="1322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autopilot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A6C0D1F-1124-964C-81E0-E10BB603AE4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335139"/>
            <a:ext cx="8229600" cy="772987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Deep</a:t>
            </a:r>
            <a:r>
              <a:rPr lang="en-US" sz="3200" baseline="0" dirty="0">
                <a:latin typeface="Calibri Light" panose="020F0302020204030204" pitchFamily="34" charset="0"/>
                <a:cs typeface="Calibri Light" panose="020F0302020204030204" pitchFamily="34" charset="0"/>
              </a:rPr>
              <a:t> learning</a:t>
            </a:r>
            <a:endParaRPr lang="en-US" sz="3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9208100-2247-E148-884E-4C4E255B01F1}"/>
              </a:ext>
            </a:extLst>
          </p:cNvPr>
          <p:cNvSpPr/>
          <p:nvPr/>
        </p:nvSpPr>
        <p:spPr>
          <a:xfrm>
            <a:off x="2471977" y="4909939"/>
            <a:ext cx="1774556" cy="85253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A8AAFE-EB35-224D-8835-507F80FD1B6D}"/>
              </a:ext>
            </a:extLst>
          </p:cNvPr>
          <p:cNvSpPr/>
          <p:nvPr/>
        </p:nvSpPr>
        <p:spPr>
          <a:xfrm>
            <a:off x="4626242" y="6117870"/>
            <a:ext cx="1658317" cy="45415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Dataset (label)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DB02D7-24DB-BA4E-990E-F2961AA3B13C}"/>
              </a:ext>
            </a:extLst>
          </p:cNvPr>
          <p:cNvSpPr/>
          <p:nvPr/>
        </p:nvSpPr>
        <p:spPr>
          <a:xfrm>
            <a:off x="4626242" y="5111882"/>
            <a:ext cx="1658317" cy="45415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Prediction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6A8C8-E955-E449-88F2-6A7E0978D5E0}"/>
              </a:ext>
            </a:extLst>
          </p:cNvPr>
          <p:cNvSpPr/>
          <p:nvPr/>
        </p:nvSpPr>
        <p:spPr>
          <a:xfrm>
            <a:off x="960892" y="4957024"/>
            <a:ext cx="1157037" cy="161476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dataset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(features)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DDD9FC0-4C7A-D44C-9000-139587A41970}"/>
              </a:ext>
            </a:extLst>
          </p:cNvPr>
          <p:cNvCxnSpPr>
            <a:endCxn id="9" idx="1"/>
          </p:cNvCxnSpPr>
          <p:nvPr/>
        </p:nvCxnSpPr>
        <p:spPr>
          <a:xfrm>
            <a:off x="2117929" y="6344945"/>
            <a:ext cx="2508313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469B967-E6A5-BB4A-B863-25203E08A5AE}"/>
              </a:ext>
            </a:extLst>
          </p:cNvPr>
          <p:cNvSpPr/>
          <p:nvPr/>
        </p:nvSpPr>
        <p:spPr>
          <a:xfrm>
            <a:off x="6571277" y="5573782"/>
            <a:ext cx="1665100" cy="54408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Prediction loss</a:t>
            </a:r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F8BA3AD0-DCA4-CC43-A127-EF102081A646}"/>
              </a:ext>
            </a:extLst>
          </p:cNvPr>
          <p:cNvSpPr/>
          <p:nvPr/>
        </p:nvSpPr>
        <p:spPr>
          <a:xfrm>
            <a:off x="6284559" y="5336205"/>
            <a:ext cx="255722" cy="100874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136CC3-A08E-1447-9CE8-1FDF50678E00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2117929" y="5335322"/>
            <a:ext cx="354048" cy="8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CD6F725-C3DD-174F-A17B-3E814EBB3054}"/>
              </a:ext>
            </a:extLst>
          </p:cNvPr>
          <p:cNvCxnSpPr>
            <a:cxnSpLocks/>
            <a:stCxn id="8" idx="6"/>
            <a:endCxn id="10" idx="1"/>
          </p:cNvCxnSpPr>
          <p:nvPr/>
        </p:nvCxnSpPr>
        <p:spPr>
          <a:xfrm>
            <a:off x="4246533" y="5336206"/>
            <a:ext cx="379709" cy="2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75640DA0-FB58-994E-BC25-06754C360726}"/>
              </a:ext>
            </a:extLst>
          </p:cNvPr>
          <p:cNvCxnSpPr>
            <a:cxnSpLocks/>
          </p:cNvCxnSpPr>
          <p:nvPr/>
        </p:nvCxnSpPr>
        <p:spPr>
          <a:xfrm rot="16200000" flipV="1">
            <a:off x="5049619" y="3219574"/>
            <a:ext cx="663843" cy="4044572"/>
          </a:xfrm>
          <a:prstGeom prst="bentConnector3">
            <a:avLst>
              <a:gd name="adj1" fmla="val 134436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AC73027-0133-FE47-AB6F-2273CEDA4714}"/>
              </a:ext>
            </a:extLst>
          </p:cNvPr>
          <p:cNvSpPr txBox="1"/>
          <p:nvPr/>
        </p:nvSpPr>
        <p:spPr>
          <a:xfrm>
            <a:off x="3859802" y="4650891"/>
            <a:ext cx="3191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To find a model to minimize loss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BFDB930-8BE6-914F-9AF1-01BB5F6F7356}"/>
              </a:ext>
            </a:extLst>
          </p:cNvPr>
          <p:cNvSpPr/>
          <p:nvPr/>
        </p:nvSpPr>
        <p:spPr>
          <a:xfrm>
            <a:off x="3859661" y="4195332"/>
            <a:ext cx="30762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+mj-lt"/>
              </a:rPr>
              <a:t>optimization procedure</a:t>
            </a:r>
          </a:p>
        </p:txBody>
      </p:sp>
    </p:spTree>
    <p:extLst>
      <p:ext uri="{BB962C8B-B14F-4D97-AF65-F5344CB8AC3E}">
        <p14:creationId xmlns:p14="http://schemas.microsoft.com/office/powerpoint/2010/main" val="3241270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2550"/>
          </a:xfrm>
        </p:spPr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Goal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199" y="1384875"/>
            <a:ext cx="8370273" cy="36394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PLPTH813, Bioinformatics Applications, will cover the basic principles of regular bioinformatics applications and emphasize the </a:t>
            </a:r>
            <a:r>
              <a:rPr lang="en-US" b="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practice</a:t>
            </a: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 of bioinformatics.</a:t>
            </a:r>
          </a:p>
          <a:p>
            <a:pPr marL="0" indent="0">
              <a:buNone/>
            </a:pPr>
            <a:endParaRPr lang="en-US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The goal of this course is to help you to be prepared for next-generation biological research that often generates </a:t>
            </a:r>
            <a:r>
              <a:rPr lang="en-US" b="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large data </a:t>
            </a: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and requires researchers to have the capability in data management and data mining.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2631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Lecture topics</a:t>
            </a:r>
          </a:p>
        </p:txBody>
      </p:sp>
      <p:sp>
        <p:nvSpPr>
          <p:cNvPr id="6" name="Rectangle 5"/>
          <p:cNvSpPr/>
          <p:nvPr/>
        </p:nvSpPr>
        <p:spPr>
          <a:xfrm>
            <a:off x="1408352" y="1431912"/>
            <a:ext cx="6812367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Basic Unix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Basic 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Introduction of NGS and NGS bioinformatics tools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DNA sequence alignment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Genome variants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Phylogeny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QTL and GWAS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Genome assembly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Comparative genomics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RNA-Seq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Deep learning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558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Reasons</a:t>
            </a:r>
            <a:r>
              <a:rPr lang="en-US" b="0" i="0" baseline="0" dirty="0">
                <a:latin typeface="Calibri Light" panose="020F0302020204030204" pitchFamily="34" charset="0"/>
                <a:cs typeface="Calibri Light" panose="020F0302020204030204" pitchFamily="34" charset="0"/>
              </a:rPr>
              <a:t> for command-lines analyses</a:t>
            </a:r>
            <a:endParaRPr lang="en-US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93198" y="1265137"/>
            <a:ext cx="7957604" cy="26474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To perform </a:t>
            </a:r>
            <a:r>
              <a:rPr lang="en-US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efficient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 and </a:t>
            </a:r>
            <a:r>
              <a:rPr lang="en-US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reproducible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 data analyses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To use advanced tools in research projects (most genomic software packages are run in the Unix system)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To access to powerful computer servers (e.g., </a:t>
            </a:r>
            <a:r>
              <a:rPr lang="en-US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beocat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9CB62150-80D9-FF4A-9319-78E33989C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178" y="4730104"/>
            <a:ext cx="4393539" cy="16297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1B67F4-5072-1F40-BB1F-16237ACBB5A4}"/>
              </a:ext>
            </a:extLst>
          </p:cNvPr>
          <p:cNvSpPr txBox="1"/>
          <p:nvPr/>
        </p:nvSpPr>
        <p:spPr>
          <a:xfrm>
            <a:off x="6024153" y="4430112"/>
            <a:ext cx="194982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R program:</a:t>
            </a:r>
          </a:p>
          <a:p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mean(group1)</a:t>
            </a:r>
          </a:p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mean(group2)</a:t>
            </a:r>
          </a:p>
          <a:p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1EE306-7287-CF41-9EEA-2D6882B9E59A}"/>
              </a:ext>
            </a:extLst>
          </p:cNvPr>
          <p:cNvSpPr txBox="1"/>
          <p:nvPr/>
        </p:nvSpPr>
        <p:spPr>
          <a:xfrm>
            <a:off x="786581" y="4218039"/>
            <a:ext cx="888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Excel:</a:t>
            </a:r>
          </a:p>
        </p:txBody>
      </p:sp>
    </p:spTree>
    <p:extLst>
      <p:ext uri="{BB962C8B-B14F-4D97-AF65-F5344CB8AC3E}">
        <p14:creationId xmlns:p14="http://schemas.microsoft.com/office/powerpoint/2010/main" val="11802270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DB44D-84BD-9042-AF84-48D90E57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Student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7F813-68C1-6145-BD66-CB93D3231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148901"/>
            <a:ext cx="8339667" cy="50910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You are expected to design their projects after the spring break.</a:t>
            </a:r>
          </a:p>
          <a:p>
            <a:pPr marL="0" indent="0">
              <a:buNone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The project can be related to your own research projects or the utilization of public data for a meaningful analysis.</a:t>
            </a:r>
          </a:p>
          <a:p>
            <a:pPr marL="0" indent="0">
              <a:buNone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April 4</a:t>
            </a:r>
            <a:r>
              <a:rPr lang="en-US" baseline="30000" dirty="0"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: 5 min presentation to talk about project plans. The presentation should include the goal, the rationale, the data source, and the expected result.</a:t>
            </a:r>
          </a:p>
          <a:p>
            <a:pPr marL="0" indent="0">
              <a:buNone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During the week before the final week, you will present the results from the projects. Each presentation will take ~15 minutes.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5096A-D331-DF4C-A331-CD635B679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4969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BE5EB-174D-C64A-AE75-15271E14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Project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F8E80-4651-FE41-BA58-429FF8471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Comparison of algorithms for genome assemblies</a:t>
            </a:r>
          </a:p>
          <a:p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GWAS of a trait</a:t>
            </a:r>
          </a:p>
          <a:p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Differential expression of wheat plants under cold conditions as compared to wheat plants under a normal condition</a:t>
            </a:r>
          </a:p>
          <a:p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Reproduce a work from a paper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A6F73-DE5D-D94E-BAA5-6F1136522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6930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2550"/>
          </a:xfrm>
        </p:spPr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Grading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41931" y="1234629"/>
            <a:ext cx="7457001" cy="4861372"/>
          </a:xfrm>
        </p:spPr>
        <p:txBody>
          <a:bodyPr>
            <a:normAutofit lnSpcReduction="10000"/>
          </a:bodyPr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Grading</a:t>
            </a:r>
          </a:p>
          <a:p>
            <a:pPr marL="0" indent="0"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Participation 10%, Homework 30%, Midterm Exam 20%, Project 15%, final Exam 25%</a:t>
            </a:r>
          </a:p>
          <a:p>
            <a:pPr marL="0" indent="0">
              <a:buNone/>
            </a:pPr>
            <a:endParaRPr lang="en-US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Homework: ~10 times</a:t>
            </a:r>
          </a:p>
          <a:p>
            <a:endParaRPr lang="en-US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Project presentation</a:t>
            </a:r>
          </a:p>
          <a:p>
            <a:pPr marL="0" indent="0">
              <a:buNone/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5 mins (project plan) + 15 mins (final presentation)</a:t>
            </a:r>
          </a:p>
          <a:p>
            <a:pPr marL="0" indent="0">
              <a:buNone/>
            </a:pPr>
            <a:endParaRPr lang="en-US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Two exams</a:t>
            </a:r>
          </a:p>
          <a:p>
            <a:pPr marL="0" indent="0">
              <a:buNone/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Midterm (March 9</a:t>
            </a:r>
            <a:r>
              <a:rPr lang="en-US" b="0" i="0" baseline="30000" dirty="0"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, in class)</a:t>
            </a:r>
          </a:p>
          <a:p>
            <a:pPr marL="0" indent="0">
              <a:buNone/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Final exam (the week of May 8</a:t>
            </a:r>
            <a:r>
              <a:rPr lang="en-US" b="0" i="0" baseline="30000" dirty="0"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2875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71046"/>
            <a:ext cx="8313271" cy="236535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Papers</a:t>
            </a:r>
          </a:p>
          <a:p>
            <a:pPr>
              <a:lnSpc>
                <a:spcPct val="120000"/>
              </a:lnSpc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Online resources (e.g., Wikipedia)</a:t>
            </a:r>
          </a:p>
          <a:p>
            <a:pPr>
              <a:lnSpc>
                <a:spcPct val="120000"/>
              </a:lnSpc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Practical computing for biologists, Haddock and Dunn, 2010</a:t>
            </a:r>
          </a:p>
          <a:p>
            <a:pPr>
              <a:lnSpc>
                <a:spcPct val="120000"/>
              </a:lnSpc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Bioinformatics and Functional Genomics, Pevsner, 2015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058" y="4085228"/>
            <a:ext cx="1791152" cy="21424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4085228"/>
            <a:ext cx="2142494" cy="214249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254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5576" y="1347293"/>
            <a:ext cx="8121224" cy="4163414"/>
          </a:xfrm>
        </p:spPr>
        <p:txBody>
          <a:bodyPr>
            <a:normAutofit fontScale="850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ZOOM in case of online classes</a:t>
            </a: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https://</a:t>
            </a:r>
            <a:r>
              <a:rPr lang="en-US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ksu.zoom.us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/j/93540130452</a:t>
            </a:r>
            <a:b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en-US"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Time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Tuesday, Thursday 10:30am-11:20pm (lectures);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Thursday 12:30-2:00pm (lab)</a:t>
            </a:r>
            <a:b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b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Office hours: 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Tuesday 12:30-1:30pm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600" dirty="0">
                <a:latin typeface="Calibri Light" panose="020F0302020204030204" pitchFamily="34" charset="0"/>
                <a:cs typeface="Calibri Light" panose="020F0302020204030204" pitchFamily="34" charset="0"/>
                <a:hlinkClick r:id="rId3"/>
              </a:rPr>
              <a:t>https://ksu.zoom.us/j/8468443307</a:t>
            </a:r>
            <a:r>
              <a:rPr lang="en-US" sz="2600" dirty="0">
                <a:latin typeface="Calibri Light" panose="020F0302020204030204" pitchFamily="34" charset="0"/>
                <a:cs typeface="Calibri Light" panose="020F0302020204030204" pitchFamily="34" charset="0"/>
              </a:rPr>
              <a:t> (appointment is required)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Schedule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9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Course materials are online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0712" y="1435116"/>
            <a:ext cx="7742576" cy="5399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b="0" i="0" dirty="0">
                <a:latin typeface="Calibri Light" panose="020F0302020204030204" pitchFamily="34" charset="0"/>
                <a:cs typeface="Calibri Light" panose="020F0302020204030204" pitchFamily="34" charset="0"/>
                <a:hlinkClick r:id="rId3"/>
              </a:rPr>
              <a:t>Course site at Github</a:t>
            </a:r>
            <a:endParaRPr lang="en-US" sz="2800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sz="14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https://</a:t>
            </a:r>
            <a:r>
              <a:rPr lang="en-US" sz="1400" b="0" i="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github.com</a:t>
            </a:r>
            <a:r>
              <a:rPr lang="en-US" sz="14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/liu3zhenlab/teaching/tree/master/PLPTH813Bioinformatis/2023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54945" y="2186612"/>
            <a:ext cx="4211019" cy="1409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Course information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Lecture slide files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Labs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76A9CD-15DA-F144-98E4-331CE260D781}"/>
              </a:ext>
            </a:extLst>
          </p:cNvPr>
          <p:cNvSpPr txBox="1">
            <a:spLocks/>
          </p:cNvSpPr>
          <p:nvPr/>
        </p:nvSpPr>
        <p:spPr>
          <a:xfrm>
            <a:off x="700712" y="3988745"/>
            <a:ext cx="7742576" cy="539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K-State Canvas</a:t>
            </a:r>
          </a:p>
        </p:txBody>
      </p:sp>
    </p:spTree>
    <p:extLst>
      <p:ext uri="{BB962C8B-B14F-4D97-AF65-F5344CB8AC3E}">
        <p14:creationId xmlns:p14="http://schemas.microsoft.com/office/powerpoint/2010/main" val="2875742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Bioinformatics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7625"/>
            <a:ext cx="8229600" cy="853972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Bioinformatics is an interdisciplinary field that develops methods and software tools for understanding biological data.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3828" y="2551593"/>
            <a:ext cx="29379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ＭＳ Ｐゴシック" charset="-128"/>
                <a:cs typeface="ＭＳ Ｐゴシック" charset="-128"/>
              </a:rPr>
              <a:t>DNA sequencing data</a:t>
            </a:r>
          </a:p>
        </p:txBody>
      </p:sp>
      <p:pic>
        <p:nvPicPr>
          <p:cNvPr id="12" name="Picture 11" descr="Picture 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567" y="2514731"/>
            <a:ext cx="227013" cy="4221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911975" y="5989616"/>
            <a:ext cx="140645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000" dirty="0" err="1"/>
              <a:t>www.ncbi.nlm.nih.gov</a:t>
            </a:r>
            <a:endParaRPr lang="en-US" sz="1000" dirty="0"/>
          </a:p>
        </p:txBody>
      </p:sp>
      <p:sp>
        <p:nvSpPr>
          <p:cNvPr id="15" name="TextBox 24"/>
          <p:cNvSpPr txBox="1">
            <a:spLocks noChangeArrowheads="1"/>
          </p:cNvSpPr>
          <p:nvPr/>
        </p:nvSpPr>
        <p:spPr bwMode="auto">
          <a:xfrm>
            <a:off x="5362317" y="1965456"/>
            <a:ext cx="19637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/>
              <a:t>chromosome</a:t>
            </a:r>
          </a:p>
        </p:txBody>
      </p:sp>
      <p:pic>
        <p:nvPicPr>
          <p:cNvPr id="16" name="Picture 21" descr="Picture 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3261555"/>
            <a:ext cx="3319463" cy="216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3762117" y="4161525"/>
            <a:ext cx="1866900" cy="1588"/>
          </a:xfrm>
          <a:prstGeom prst="line">
            <a:avLst/>
          </a:prstGeom>
          <a:ln w="95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613017" y="4004363"/>
            <a:ext cx="63500" cy="3175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362317" y="4004363"/>
            <a:ext cx="215900" cy="3175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Rectangle 19"/>
          <p:cNvSpPr/>
          <p:nvPr/>
        </p:nvSpPr>
        <p:spPr>
          <a:xfrm flipH="1">
            <a:off x="3825617" y="4004363"/>
            <a:ext cx="304800" cy="3175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 dirty="0"/>
          </a:p>
        </p:txBody>
      </p:sp>
      <p:sp>
        <p:nvSpPr>
          <p:cNvPr id="21" name="Rectangle 20"/>
          <p:cNvSpPr/>
          <p:nvPr/>
        </p:nvSpPr>
        <p:spPr>
          <a:xfrm>
            <a:off x="4308217" y="4004363"/>
            <a:ext cx="63500" cy="3175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TextBox 25"/>
          <p:cNvSpPr txBox="1">
            <a:spLocks noChangeArrowheads="1"/>
          </p:cNvSpPr>
          <p:nvPr/>
        </p:nvSpPr>
        <p:spPr bwMode="auto">
          <a:xfrm>
            <a:off x="4263767" y="3405875"/>
            <a:ext cx="8699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gene</a:t>
            </a:r>
          </a:p>
        </p:txBody>
      </p:sp>
      <p:pic>
        <p:nvPicPr>
          <p:cNvPr id="23" name="Picture 10" descr="Picture 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427" y="3261555"/>
            <a:ext cx="1828431" cy="2662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7281068" y="2704028"/>
            <a:ext cx="129698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/>
              <a:t>genome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532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B819B84-8BF2-4640-AA63-8EACA5F1613C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5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57200" y="1807533"/>
            <a:ext cx="1709738" cy="22447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&gt;sample</a:t>
            </a:r>
          </a:p>
          <a:p>
            <a:pPr algn="just">
              <a:defRPr/>
            </a:pPr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GCCGCCTACTAACCGGTTCTGAGAGTTCTGAGATGAGAGAATGCCTACTAACCGGTTCTGAGAATGCCTACTAACCGATGCCTACTAACCGGTTCTGAGAGTTCTGAGCTGAGATGCCTACTAACCGGTTCTGAGAATGCCTACTAACCGATGCCTACTAACCGGTTCTGAGAGTTCTGAGATGAGAGAATGCCTACTAACCGGTTCTGAGAATGCCTACTAACCGATGCCTACTAACCGGTTCTGAGAGTTCTGAGCTATGCCTACTAACCGGTTCTGAGAATGCCTACTAACCGATGCCTACTAACCGGTTCTGAGAGTTCTGAGATGAGAGAATGCCTACTAACCGGTTCTGAGAATGCCTACTAAATGCCTACTAACCGGTTCTGAGAATGCCTACTAACCGATGCCTACTAACCGGTTCTGAGAGTTCTGAGATGAGAGAATGCCTACTAACCGGTTCTGAGAATGCCTACTAACCGATGCCTACTAACCGGTTCTGAGAGTTCTGAGCTCCGATGCCTACTAACCGGTTCTGAGAGTTCTGAGCTAATACTAACCGGTTATGCCTACTAACCGGTTCTGAGAATGCCTACTAACCGGTTCTGAGAATGCCTACTAACCGATGCCTACTAACCGGTTCTGAGAGTTCTGAGATGAGAGAATGCCTACTAACCGGTTCTGAGAATGCCTACTAACCGATGCCTACTAACCGGTTCTGAGAGTTCTGAGCTGAGAA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205786" y="976536"/>
            <a:ext cx="2382684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ＭＳ Ｐゴシック" charset="-128"/>
                <a:cs typeface="Calibri Light" panose="020F0302020204030204" pitchFamily="34" charset="0"/>
              </a:rPr>
              <a:t>1st-gen sequence</a:t>
            </a:r>
          </a:p>
          <a:p>
            <a:pPr algn="ctr"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ＭＳ Ｐゴシック" charset="-128"/>
                <a:cs typeface="Calibri Light" panose="020F0302020204030204" pitchFamily="34" charset="0"/>
              </a:rPr>
              <a:t>(Sanger)</a:t>
            </a:r>
          </a:p>
        </p:txBody>
      </p:sp>
      <p:sp>
        <p:nvSpPr>
          <p:cNvPr id="21510" name="Title 1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3200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Human Genome Project (HGP)</a:t>
            </a: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2831249" y="1047625"/>
            <a:ext cx="62504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a typeface="ＭＳ Ｐゴシック" charset="-128"/>
                <a:cs typeface="ＭＳ Ｐゴシック" charset="-128"/>
              </a:defRPr>
            </a:lvl1pPr>
          </a:lstStyle>
          <a:p>
            <a:pPr marL="171450" indent="-171450" algn="l">
              <a:buFont typeface="Arial"/>
              <a:buChar char="•"/>
            </a:pPr>
            <a:r>
              <a:rPr lang="en-US" sz="20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International Human Genome Sequencing Consortium</a:t>
            </a:r>
          </a:p>
          <a:p>
            <a:pPr algn="l"/>
            <a:r>
              <a:rPr lang="en-US" sz="20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Proposed 1985, endorsed in 1988; BAC-by-BAC (Francis Collins et al)</a:t>
            </a:r>
          </a:p>
          <a:p>
            <a:pPr algn="l"/>
            <a:endParaRPr lang="en-US" sz="20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indent="-171450" algn="l">
              <a:buFont typeface="Arial"/>
              <a:buChar char="•"/>
            </a:pPr>
            <a:r>
              <a:rPr lang="en-US" sz="20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Craig Venter &amp; Celera Genomics:</a:t>
            </a:r>
            <a:endParaRPr lang="en-US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1"/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Founded 1998, finished in 3 years; whole genome shotgun</a:t>
            </a:r>
          </a:p>
        </p:txBody>
      </p:sp>
      <p:pic>
        <p:nvPicPr>
          <p:cNvPr id="4" name="Picture 3" descr="Screenshot 2019-01-20 10.57.2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612" y="3047153"/>
            <a:ext cx="5167368" cy="32486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02001" y="6356350"/>
            <a:ext cx="1098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First draft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3DCEF5E8-6008-BC4D-814D-4EA9F74EE8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4150871"/>
            <a:ext cx="1709738" cy="2432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94888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B819B84-8BF2-4640-AA63-8EACA5F1613C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6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08856" y="2624138"/>
            <a:ext cx="1709738" cy="22447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&gt;sample</a:t>
            </a:r>
          </a:p>
          <a:p>
            <a:pPr algn="just">
              <a:defRPr/>
            </a:pPr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GCCGCCTACTAACCGGTTCTGAGAGTTCTGAGATGAGAGAATGCCTACTAACCGGTTCTGAGAATGCCTACTAACCGATGCCTACTAACCGGTTCTGAGAGTTCTGAGCTGAGATGCCTACTAACCGGTTCTGAGAATGCCTACTAACCGATGCCTACTAACCGGTTCTGAGAGTTCTGAGATGAGAGAATGCCTACTAACCGGTTCTGAGAATGCCTACTAACCGATGCCTACTAACCGGTTCTGAGAGTTCTGAGCTATGCCTACTAACCGGTTCTGAGAATGCCTACTAACCGATGCCTACTAACCGGTTCTGAGAGTTCTGAGATGAGAGAATGCCTACTAACCGGTTCTGAGAATGCCTACTAAATGCCTACTAACCGGTTCTGAGAATGCCTACTAACCGATGCCTACTAACCGGTTCTGAGAGTTCTGAGATGAGAGAATGCCTACTAACCGGTTCTGAGAATGCCTACTAACCGATGCCTACTAACCGGTTCTGAGAGTTCTGAGCTCCGATGCCTACTAACCGGTTCTGAGAGTTCTGAGCTAATACTAACCGGTTATGCCTACTAACCGGTTCTGAGAATGCCTACTAACCGGTTCTGAGAATGCCTACTAACCGATGCCTACTAACCGGTTCTGAGAGTTCTGAGATGAGAGAATGCCTACTAACCGGTTCTGAGAATGCCTACTAACCGATGCCTACTAACCGGTTCTGAGAGTTCTGAGCTGAGAA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489215" y="1201738"/>
            <a:ext cx="2749020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ＭＳ Ｐゴシック" charset="-128"/>
                <a:cs typeface="Calibri Light" panose="020F0302020204030204" pitchFamily="34" charset="0"/>
              </a:rPr>
              <a:t>1st-gen sequence</a:t>
            </a:r>
          </a:p>
          <a:p>
            <a:pPr algn="ctr">
              <a:defRPr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ＭＳ Ｐゴシック" charset="-128"/>
                <a:cs typeface="Calibri Light" panose="020F0302020204030204" pitchFamily="34" charset="0"/>
              </a:rPr>
              <a:t>(Sanger)</a:t>
            </a:r>
          </a:p>
        </p:txBody>
      </p:sp>
      <p:sp>
        <p:nvSpPr>
          <p:cNvPr id="22532" name="TextBox 148"/>
          <p:cNvSpPr txBox="1">
            <a:spLocks noChangeArrowheads="1"/>
          </p:cNvSpPr>
          <p:nvPr/>
        </p:nvSpPr>
        <p:spPr bwMode="auto">
          <a:xfrm>
            <a:off x="933059" y="5253038"/>
            <a:ext cx="186133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800 letters </a:t>
            </a:r>
          </a:p>
        </p:txBody>
      </p:sp>
      <p:sp>
        <p:nvSpPr>
          <p:cNvPr id="22533" name="TextBox 156"/>
          <p:cNvSpPr txBox="1">
            <a:spLocks noChangeArrowheads="1"/>
          </p:cNvSpPr>
          <p:nvPr/>
        </p:nvSpPr>
        <p:spPr bwMode="auto">
          <a:xfrm>
            <a:off x="794844" y="2178110"/>
            <a:ext cx="21377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dirty="0">
                <a:latin typeface="Optima" charset="0"/>
                <a:cs typeface="Optima" charset="0"/>
              </a:rPr>
              <a:t>1980 Nobel Prize</a:t>
            </a:r>
          </a:p>
        </p:txBody>
      </p:sp>
      <p:sp>
        <p:nvSpPr>
          <p:cNvPr id="21510" name="Title 1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3200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DNA sequencing technology</a:t>
            </a:r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042077" y="1201738"/>
            <a:ext cx="4398360" cy="4575028"/>
            <a:chOff x="4042131" y="1201739"/>
            <a:chExt cx="4398250" cy="4574453"/>
          </a:xfrm>
        </p:grpSpPr>
        <p:sp>
          <p:nvSpPr>
            <p:cNvPr id="145" name="TextBox 144"/>
            <p:cNvSpPr txBox="1"/>
            <p:nvPr/>
          </p:nvSpPr>
          <p:spPr bwMode="auto">
            <a:xfrm>
              <a:off x="4042131" y="1201739"/>
              <a:ext cx="4398250" cy="58470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 Light" panose="020F0302020204030204" pitchFamily="34" charset="0"/>
                  <a:ea typeface="ＭＳ Ｐゴシック" charset="-128"/>
                  <a:cs typeface="Calibri Light" panose="020F0302020204030204" pitchFamily="34" charset="0"/>
                </a:rPr>
                <a:t>next-gen sequence (NGS)</a:t>
              </a:r>
            </a:p>
          </p:txBody>
        </p:sp>
        <p:sp>
          <p:nvSpPr>
            <p:cNvPr id="22537" name="TextBox 149"/>
            <p:cNvSpPr txBox="1">
              <a:spLocks noChangeArrowheads="1"/>
            </p:cNvSpPr>
            <p:nvPr/>
          </p:nvSpPr>
          <p:spPr bwMode="auto">
            <a:xfrm>
              <a:off x="4954654" y="5253038"/>
              <a:ext cx="2573205" cy="523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8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billions of letters</a:t>
              </a:r>
            </a:p>
          </p:txBody>
        </p:sp>
        <p:pic>
          <p:nvPicPr>
            <p:cNvPr id="22538" name="Picture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54569" y="2826935"/>
              <a:ext cx="3573374" cy="2041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65252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188" y="465570"/>
            <a:ext cx="7642225" cy="636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8" name="Title 1"/>
          <p:cNvSpPr>
            <a:spLocks noGrp="1"/>
          </p:cNvSpPr>
          <p:nvPr>
            <p:ph type="title"/>
          </p:nvPr>
        </p:nvSpPr>
        <p:spPr>
          <a:xfrm>
            <a:off x="457200" y="128588"/>
            <a:ext cx="8229600" cy="574675"/>
          </a:xfrm>
        </p:spPr>
        <p:txBody>
          <a:bodyPr/>
          <a:lstStyle/>
          <a:p>
            <a:pPr eaLnBrk="1" hangingPunct="1">
              <a:defRPr/>
            </a:pPr>
            <a:r>
              <a:rPr lang="en-US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Sequencing cost</a:t>
            </a:r>
          </a:p>
        </p:txBody>
      </p:sp>
      <p:sp>
        <p:nvSpPr>
          <p:cNvPr id="23555" name="TextBox 8"/>
          <p:cNvSpPr txBox="1">
            <a:spLocks noChangeArrowheads="1"/>
          </p:cNvSpPr>
          <p:nvPr/>
        </p:nvSpPr>
        <p:spPr bwMode="auto">
          <a:xfrm>
            <a:off x="0" y="309563"/>
            <a:ext cx="22193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>
                <a:latin typeface="Optima" charset="0"/>
                <a:cs typeface="Optima" charset="0"/>
              </a:rPr>
              <a:t>1970</a:t>
            </a:r>
            <a:r>
              <a:rPr lang="ja-JP" altLang="en-US" sz="2000">
                <a:latin typeface="Optima" charset="0"/>
                <a:cs typeface="Optima" charset="0"/>
              </a:rPr>
              <a:t>’</a:t>
            </a:r>
            <a:r>
              <a:rPr lang="en-US" altLang="ja-JP" sz="2000">
                <a:latin typeface="Optima" charset="0"/>
                <a:cs typeface="Optima" charset="0"/>
              </a:rPr>
              <a:t>s Sanger sequencing</a:t>
            </a:r>
            <a:endParaRPr lang="en-US" sz="2000">
              <a:latin typeface="Optima" charset="0"/>
              <a:cs typeface="Optima" charset="0"/>
            </a:endParaRPr>
          </a:p>
        </p:txBody>
      </p:sp>
      <p:sp>
        <p:nvSpPr>
          <p:cNvPr id="2355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6565900" y="6369050"/>
            <a:ext cx="2133600" cy="36512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2ADF732-C146-594B-A2AA-A0FD21942352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7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3557" name="TextBox 6"/>
          <p:cNvSpPr txBox="1">
            <a:spLocks noChangeArrowheads="1"/>
          </p:cNvSpPr>
          <p:nvPr/>
        </p:nvSpPr>
        <p:spPr bwMode="auto">
          <a:xfrm>
            <a:off x="2695575" y="1443038"/>
            <a:ext cx="13763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>
                <a:latin typeface="Optima" charset="0"/>
                <a:cs typeface="Optima" charset="0"/>
              </a:rPr>
              <a:t>Roche 454</a:t>
            </a:r>
          </a:p>
        </p:txBody>
      </p:sp>
      <p:sp>
        <p:nvSpPr>
          <p:cNvPr id="23558" name="TextBox 8"/>
          <p:cNvSpPr txBox="1">
            <a:spLocks noChangeArrowheads="1"/>
          </p:cNvSpPr>
          <p:nvPr/>
        </p:nvSpPr>
        <p:spPr bwMode="auto">
          <a:xfrm>
            <a:off x="4421188" y="2870200"/>
            <a:ext cx="10969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>
                <a:latin typeface="Optima" charset="0"/>
                <a:cs typeface="Optima" charset="0"/>
              </a:rPr>
              <a:t>Illumina</a:t>
            </a:r>
          </a:p>
        </p:txBody>
      </p:sp>
      <p:sp>
        <p:nvSpPr>
          <p:cNvPr id="23559" name="TextBox 9"/>
          <p:cNvSpPr txBox="1">
            <a:spLocks noChangeArrowheads="1"/>
          </p:cNvSpPr>
          <p:nvPr/>
        </p:nvSpPr>
        <p:spPr bwMode="auto">
          <a:xfrm>
            <a:off x="5884863" y="4581525"/>
            <a:ext cx="10969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>
                <a:latin typeface="Optima" charset="0"/>
                <a:cs typeface="Optima" charset="0"/>
              </a:rPr>
              <a:t>Illumina</a:t>
            </a:r>
          </a:p>
        </p:txBody>
      </p:sp>
      <p:sp>
        <p:nvSpPr>
          <p:cNvPr id="23560" name="TextBox 2"/>
          <p:cNvSpPr txBox="1">
            <a:spLocks noChangeArrowheads="1"/>
          </p:cNvSpPr>
          <p:nvPr/>
        </p:nvSpPr>
        <p:spPr bwMode="auto">
          <a:xfrm>
            <a:off x="1381125" y="6610350"/>
            <a:ext cx="2643188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000"/>
              <a:t>Data source: genome.gov/sequencingcosts</a:t>
            </a: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6107113" y="1017588"/>
            <a:ext cx="2959100" cy="1698625"/>
            <a:chOff x="6093732" y="1004480"/>
            <a:chExt cx="2960461" cy="1698625"/>
          </a:xfrm>
        </p:grpSpPr>
        <p:pic>
          <p:nvPicPr>
            <p:cNvPr id="23566" name="Picture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3732" y="1004480"/>
              <a:ext cx="2960461" cy="169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8279137" y="2471330"/>
              <a:ext cx="775056" cy="2159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800" dirty="0" err="1">
                  <a:solidFill>
                    <a:schemeClr val="bg1">
                      <a:lumMod val="50000"/>
                    </a:schemeClr>
                  </a:solidFill>
                </a:rPr>
                <a:t>eetimes.com</a:t>
              </a:r>
              <a:endParaRPr lang="en-US" sz="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3562" name="TextBox 9"/>
          <p:cNvSpPr txBox="1">
            <a:spLocks noChangeArrowheads="1"/>
          </p:cNvSpPr>
          <p:nvPr/>
        </p:nvSpPr>
        <p:spPr bwMode="auto">
          <a:xfrm>
            <a:off x="7740650" y="5391150"/>
            <a:ext cx="1096963" cy="401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>
                <a:latin typeface="Optima" charset="0"/>
                <a:cs typeface="Optima" charset="0"/>
              </a:rPr>
              <a:t>Illumina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025525" y="1573213"/>
            <a:ext cx="0" cy="4219575"/>
          </a:xfrm>
          <a:prstGeom prst="straightConnector1">
            <a:avLst/>
          </a:prstGeom>
          <a:ln w="38100" cmpd="sng"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564" name="TextBox 14"/>
          <p:cNvSpPr txBox="1">
            <a:spLocks noChangeArrowheads="1"/>
          </p:cNvSpPr>
          <p:nvPr/>
        </p:nvSpPr>
        <p:spPr bwMode="auto">
          <a:xfrm>
            <a:off x="546175" y="1137376"/>
            <a:ext cx="968983" cy="40011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dirty="0">
                <a:latin typeface="Optima" charset="0"/>
                <a:cs typeface="Optima" charset="0"/>
              </a:rPr>
              <a:t>$5,000</a:t>
            </a:r>
          </a:p>
        </p:txBody>
      </p:sp>
      <p:sp>
        <p:nvSpPr>
          <p:cNvPr id="23565" name="TextBox 15"/>
          <p:cNvSpPr txBox="1">
            <a:spLocks noChangeArrowheads="1"/>
          </p:cNvSpPr>
          <p:nvPr/>
        </p:nvSpPr>
        <p:spPr bwMode="auto">
          <a:xfrm>
            <a:off x="601738" y="5722672"/>
            <a:ext cx="82638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dirty="0">
                <a:latin typeface="Optima" charset="0"/>
                <a:cs typeface="Optima" charset="0"/>
              </a:rPr>
              <a:t>$0.02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64F1E8-5AD1-3948-8ADC-8E41A7726F47}"/>
              </a:ext>
            </a:extLst>
          </p:cNvPr>
          <p:cNvSpPr txBox="1"/>
          <p:nvPr/>
        </p:nvSpPr>
        <p:spPr>
          <a:xfrm>
            <a:off x="5732374" y="4219470"/>
            <a:ext cx="32299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Short reads (&lt;600bp)</a:t>
            </a:r>
          </a:p>
        </p:txBody>
      </p:sp>
    </p:spTree>
    <p:extLst>
      <p:ext uri="{BB962C8B-B14F-4D97-AF65-F5344CB8AC3E}">
        <p14:creationId xmlns:p14="http://schemas.microsoft.com/office/powerpoint/2010/main" val="1354126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02167-09D7-1549-8913-A2CCF9FC6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508" y="188527"/>
            <a:ext cx="8229600" cy="772987"/>
          </a:xfrm>
        </p:spPr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Long-read 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291D5-99FC-3B44-9F8B-AE1B2B086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099043"/>
            <a:ext cx="8229600" cy="1300809"/>
          </a:xfrm>
        </p:spPr>
        <p:txBody>
          <a:bodyPr>
            <a:normAutofit/>
          </a:bodyPr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Produce long reads (&gt;10 kb, single-molecule reads, high errors)</a:t>
            </a: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PacBio Sequel (Repeated sequencing of a fragment to achieve high accuracy (e.g., 99%))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124580-9E6B-984F-83CC-491D93974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C2E855-684F-3B4F-A456-D219BF336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53" y="1252128"/>
            <a:ext cx="2479333" cy="1080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2162BF-2165-ED4D-86C0-A1BC39DD2FE3}"/>
              </a:ext>
            </a:extLst>
          </p:cNvPr>
          <p:cNvSpPr txBox="1"/>
          <p:nvPr/>
        </p:nvSpPr>
        <p:spPr>
          <a:xfrm>
            <a:off x="533622" y="2333118"/>
            <a:ext cx="2479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Nanopore:MinION</a:t>
            </a:r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26" name="Picture 2" descr="PacBio RS II from Pacific Biosciences">
            <a:extLst>
              <a:ext uri="{FF2B5EF4-FFF2-40B4-BE49-F238E27FC236}">
                <a16:creationId xmlns:a16="http://schemas.microsoft.com/office/drawing/2014/main" id="{388E561B-2166-E94C-9D28-A465644A8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3228" y="2022270"/>
            <a:ext cx="2584502" cy="1938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864235-3E53-E940-8E5B-29466C81BD43}"/>
              </a:ext>
            </a:extLst>
          </p:cNvPr>
          <p:cNvSpPr txBox="1"/>
          <p:nvPr/>
        </p:nvSpPr>
        <p:spPr>
          <a:xfrm>
            <a:off x="6223819" y="44486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A87CA9-EC60-984A-8B8F-1AF0C0ADFABB}"/>
              </a:ext>
            </a:extLst>
          </p:cNvPr>
          <p:cNvSpPr txBox="1"/>
          <p:nvPr/>
        </p:nvSpPr>
        <p:spPr>
          <a:xfrm>
            <a:off x="4394042" y="3986974"/>
            <a:ext cx="1539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PacBio RSII</a:t>
            </a:r>
          </a:p>
        </p:txBody>
      </p:sp>
      <p:pic>
        <p:nvPicPr>
          <p:cNvPr id="1028" name="Picture 4" descr="PacBio Sequel">
            <a:extLst>
              <a:ext uri="{FF2B5EF4-FFF2-40B4-BE49-F238E27FC236}">
                <a16:creationId xmlns:a16="http://schemas.microsoft.com/office/drawing/2014/main" id="{D28EB350-03F9-2E4F-AD5E-E6D66CF10C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1084" y="961514"/>
            <a:ext cx="2404024" cy="3606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18765E-3BC0-384C-BB7B-43408B2D0B03}"/>
              </a:ext>
            </a:extLst>
          </p:cNvPr>
          <p:cNvSpPr txBox="1"/>
          <p:nvPr/>
        </p:nvSpPr>
        <p:spPr>
          <a:xfrm>
            <a:off x="6501799" y="4415636"/>
            <a:ext cx="1904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PacBio Sequel</a:t>
            </a:r>
          </a:p>
        </p:txBody>
      </p:sp>
      <p:pic>
        <p:nvPicPr>
          <p:cNvPr id="1030" name="Picture 6" descr="Oxford Nanopore PromethION">
            <a:extLst>
              <a:ext uri="{FF2B5EF4-FFF2-40B4-BE49-F238E27FC236}">
                <a16:creationId xmlns:a16="http://schemas.microsoft.com/office/drawing/2014/main" id="{35CEAEE0-1F32-0248-BEE6-9E543D5A7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622" y="2873726"/>
            <a:ext cx="2284635" cy="152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551C7F2-3D9F-C343-B0EE-775DCEEDBDF9}"/>
              </a:ext>
            </a:extLst>
          </p:cNvPr>
          <p:cNvSpPr txBox="1"/>
          <p:nvPr/>
        </p:nvSpPr>
        <p:spPr>
          <a:xfrm>
            <a:off x="561905" y="4402472"/>
            <a:ext cx="3081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Nanopore:PromethION</a:t>
            </a:r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9436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sz="3200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Sequence genomes of </a:t>
            </a:r>
            <a:r>
              <a:rPr lang="en-US" altLang="ja-JP" sz="3200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model species</a:t>
            </a:r>
            <a:endParaRPr lang="en-US" sz="3200" b="0" i="0" dirty="0"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  <p:sp>
        <p:nvSpPr>
          <p:cNvPr id="27650" name="Slide Number Placeholder 1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314A482-67E8-B04B-9DED-4D5A08F4823A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9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617421" y="1339427"/>
            <a:ext cx="1781089" cy="2510614"/>
            <a:chOff x="2030047" y="1302975"/>
            <a:chExt cx="1781089" cy="2510614"/>
          </a:xfrm>
        </p:grpSpPr>
        <p:pic>
          <p:nvPicPr>
            <p:cNvPr id="27661" name="Picture 29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30047" y="1302975"/>
              <a:ext cx="1781089" cy="2135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658" name="TextBox 35"/>
            <p:cNvSpPr txBox="1">
              <a:spLocks noChangeArrowheads="1"/>
            </p:cNvSpPr>
            <p:nvPr/>
          </p:nvSpPr>
          <p:spPr bwMode="auto">
            <a:xfrm>
              <a:off x="2565115" y="3475035"/>
              <a:ext cx="60064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dirty="0">
                  <a:latin typeface="+mn-lt"/>
                </a:rPr>
                <a:t>2002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744107" y="1339428"/>
            <a:ext cx="1781089" cy="2510613"/>
            <a:chOff x="4200362" y="1302976"/>
            <a:chExt cx="1781089" cy="2510613"/>
          </a:xfrm>
        </p:grpSpPr>
        <p:pic>
          <p:nvPicPr>
            <p:cNvPr id="27662" name="Picture 30"/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362" y="1302976"/>
              <a:ext cx="1781089" cy="2135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659" name="TextBox 37"/>
            <p:cNvSpPr txBox="1">
              <a:spLocks noChangeArrowheads="1"/>
            </p:cNvSpPr>
            <p:nvPr/>
          </p:nvSpPr>
          <p:spPr bwMode="auto">
            <a:xfrm>
              <a:off x="4743958" y="3475035"/>
              <a:ext cx="60064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dirty="0">
                  <a:latin typeface="+mn-lt"/>
                </a:rPr>
                <a:t>2009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31569" y="1339429"/>
            <a:ext cx="1640255" cy="2510612"/>
            <a:chOff x="144163" y="1302977"/>
            <a:chExt cx="1640255" cy="251061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4163" y="1302977"/>
              <a:ext cx="1640255" cy="2135612"/>
            </a:xfrm>
            <a:prstGeom prst="rect">
              <a:avLst/>
            </a:prstGeom>
          </p:spPr>
        </p:pic>
        <p:sp>
          <p:nvSpPr>
            <p:cNvPr id="17" name="TextBox 35"/>
            <p:cNvSpPr txBox="1">
              <a:spLocks noChangeArrowheads="1"/>
            </p:cNvSpPr>
            <p:nvPr/>
          </p:nvSpPr>
          <p:spPr bwMode="auto">
            <a:xfrm>
              <a:off x="643730" y="3475035"/>
              <a:ext cx="60064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dirty="0">
                  <a:latin typeface="+mn-lt"/>
                </a:rPr>
                <a:t>2000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870794" y="1375875"/>
            <a:ext cx="1679368" cy="2504944"/>
            <a:chOff x="6383388" y="1339423"/>
            <a:chExt cx="1679368" cy="250494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83388" y="1339423"/>
              <a:ext cx="1679368" cy="213561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6896751" y="3475035"/>
              <a:ext cx="6526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2018</a:t>
              </a: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4935603" y="5087433"/>
            <a:ext cx="3751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Sequence EVERY species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0874" y="4011684"/>
            <a:ext cx="3372184" cy="270979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93973" y="6506031"/>
            <a:ext cx="9846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/>
              <a:t>lowcarbediem.com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96466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3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3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15738</TotalTime>
  <Words>998</Words>
  <Application>Microsoft Macintosh PowerPoint</Application>
  <PresentationFormat>On-screen Show (4:3)</PresentationFormat>
  <Paragraphs>249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Calibri Light</vt:lpstr>
      <vt:lpstr>Chalkduster</vt:lpstr>
      <vt:lpstr>Optima</vt:lpstr>
      <vt:lpstr>Office Theme</vt:lpstr>
      <vt:lpstr>Overview  Bioinformatics Applications (PLPTH813)</vt:lpstr>
      <vt:lpstr>Goal</vt:lpstr>
      <vt:lpstr>Course materials are online</vt:lpstr>
      <vt:lpstr>Bioinformatics</vt:lpstr>
      <vt:lpstr>Human Genome Project (HGP)</vt:lpstr>
      <vt:lpstr>DNA sequencing technology</vt:lpstr>
      <vt:lpstr>Sequencing cost</vt:lpstr>
      <vt:lpstr>Long-read sequencing</vt:lpstr>
      <vt:lpstr>Sequence genomes of model species</vt:lpstr>
      <vt:lpstr>Sequence “populations”</vt:lpstr>
      <vt:lpstr>Comparative genomics (I)</vt:lpstr>
      <vt:lpstr>Comparative genomics (III)</vt:lpstr>
      <vt:lpstr>NGS is changing the way to discover genetic variants</vt:lpstr>
      <vt:lpstr>Phylogeny</vt:lpstr>
      <vt:lpstr>Connect genotype with phenotype (I) </vt:lpstr>
      <vt:lpstr>Connect genotype with phenotype (II)</vt:lpstr>
      <vt:lpstr>Complexity of transcriptome </vt:lpstr>
      <vt:lpstr>Transcriptome analysis</vt:lpstr>
      <vt:lpstr>Deep learning</vt:lpstr>
      <vt:lpstr>Lecture topics</vt:lpstr>
      <vt:lpstr>Reasons for command-lines analyses</vt:lpstr>
      <vt:lpstr>Student Projects</vt:lpstr>
      <vt:lpstr>Project examples</vt:lpstr>
      <vt:lpstr>Grading</vt:lpstr>
      <vt:lpstr>References</vt:lpstr>
      <vt:lpstr>Schedule</vt:lpstr>
    </vt:vector>
  </TitlesOfParts>
  <Company>Kansas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 Bioinformatics Applications (PLPTH613)</dc:title>
  <dc:creator>Sanzhen Liu</dc:creator>
  <cp:lastModifiedBy>Sanzhen Liu</cp:lastModifiedBy>
  <cp:revision>110</cp:revision>
  <dcterms:created xsi:type="dcterms:W3CDTF">2014-12-15T18:58:14Z</dcterms:created>
  <dcterms:modified xsi:type="dcterms:W3CDTF">2022-12-30T05:17:22Z</dcterms:modified>
</cp:coreProperties>
</file>

<file path=docProps/thumbnail.jpeg>
</file>